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5"/>
  </p:notesMasterIdLst>
  <p:sldIdLst>
    <p:sldId id="321" r:id="rId2"/>
    <p:sldId id="362" r:id="rId3"/>
    <p:sldId id="364" r:id="rId4"/>
    <p:sldId id="351" r:id="rId5"/>
    <p:sldId id="378" r:id="rId6"/>
    <p:sldId id="356" r:id="rId7"/>
    <p:sldId id="352" r:id="rId8"/>
    <p:sldId id="387" r:id="rId9"/>
    <p:sldId id="376" r:id="rId10"/>
    <p:sldId id="345" r:id="rId11"/>
    <p:sldId id="381" r:id="rId12"/>
    <p:sldId id="382" r:id="rId13"/>
    <p:sldId id="347" r:id="rId14"/>
    <p:sldId id="373" r:id="rId15"/>
    <p:sldId id="383" r:id="rId16"/>
    <p:sldId id="374" r:id="rId17"/>
    <p:sldId id="384" r:id="rId18"/>
    <p:sldId id="375" r:id="rId19"/>
    <p:sldId id="353" r:id="rId20"/>
    <p:sldId id="359" r:id="rId21"/>
    <p:sldId id="386" r:id="rId22"/>
    <p:sldId id="360" r:id="rId23"/>
    <p:sldId id="338" r:id="rId24"/>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8" userDrawn="1">
          <p15:clr>
            <a:srgbClr val="A4A3A4"/>
          </p15:clr>
        </p15:guide>
        <p15:guide id="2" pos="27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74CC"/>
    <a:srgbClr val="82D81A"/>
    <a:srgbClr val="112F70"/>
    <a:srgbClr val="414455"/>
    <a:srgbClr val="568D11"/>
    <a:srgbClr val="70BA16"/>
    <a:srgbClr val="61A113"/>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autoAdjust="0"/>
    <p:restoredTop sz="78406" autoAdjust="0"/>
  </p:normalViewPr>
  <p:slideViewPr>
    <p:cSldViewPr showGuides="1">
      <p:cViewPr varScale="1">
        <p:scale>
          <a:sx n="105" d="100"/>
          <a:sy n="105" d="100"/>
        </p:scale>
        <p:origin x="992" y="60"/>
      </p:cViewPr>
      <p:guideLst>
        <p:guide orient="horz" pos="1678"/>
        <p:guide pos="274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75" d="100"/>
          <a:sy n="75" d="100"/>
        </p:scale>
        <p:origin x="2648"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t>2025/11/23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zh-CN" altLang="en-US" b="0" i="0" dirty="0">
                <a:solidFill>
                  <a:srgbClr val="333333"/>
                </a:solidFill>
                <a:effectLst/>
                <a:latin typeface="Open Sans"/>
              </a:rPr>
              <a:t>首页</a:t>
            </a:r>
            <a:endParaRPr lang="en-US" altLang="zh-CN" b="0" i="0" dirty="0">
              <a:solidFill>
                <a:srgbClr val="333333"/>
              </a:solidFill>
              <a:effectLst/>
              <a:latin typeface="Open Sans"/>
            </a:endParaRPr>
          </a:p>
          <a:p>
            <a:endParaRPr lang="en-US" altLang="zh-CN" b="0" i="0" dirty="0">
              <a:solidFill>
                <a:srgbClr val="333333"/>
              </a:solidFill>
              <a:effectLst/>
              <a:latin typeface="Open Sans"/>
            </a:endParaRPr>
          </a:p>
          <a:p>
            <a:r>
              <a:rPr lang="en-US" altLang="zh-CN" b="0" i="0" dirty="0">
                <a:solidFill>
                  <a:srgbClr val="333333"/>
                </a:solidFill>
                <a:effectLst/>
                <a:latin typeface="Open Sans"/>
              </a:rPr>
              <a:t>Hello everyone, thank you for watching this video. I am very happy to share our work online.</a:t>
            </a:r>
          </a:p>
          <a:p>
            <a:r>
              <a:rPr lang="zh-CN" altLang="en-US" dirty="0"/>
              <a:t>大家好，感谢观看本视频。我很高兴能与大家分享我们的工作成果。</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Based BiMamba, we design the intro-modal BiMamba module. This module comprehensively integrates the temporal features of each modality through a selective input mechanism and bidirectional modeling.</a:t>
            </a:r>
          </a:p>
          <a:p>
            <a:pPr marL="74295" lvl="1" indent="0">
              <a:buClr>
                <a:srgbClr val="00B050"/>
              </a:buClr>
              <a:buFont typeface="Wingdings" panose="05000000000000000000" pitchFamily="2" charset="2"/>
              <a:buNone/>
            </a:pPr>
            <a:r>
              <a:rPr lang="en-US" altLang="zh-CN" dirty="0"/>
              <a:t>Initially, we design the initial encoder to extract shallow features from a specific modality. </a:t>
            </a:r>
          </a:p>
          <a:p>
            <a:pPr marL="74295" lvl="1" indent="0">
              <a:buClr>
                <a:srgbClr val="00B050"/>
              </a:buClr>
              <a:buFont typeface="Wingdings" panose="05000000000000000000" pitchFamily="2" charset="2"/>
              <a:buNone/>
            </a:pPr>
            <a:r>
              <a:rPr lang="en-US" altLang="zh-CN" dirty="0"/>
              <a:t>Next, we introduce the BiMamba to model the temporal dimension further.</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t>In the intra-modal BiMamba module, we focus on state modeling at the unimodal time scale. However, relying solely on intra-modal modeling neglects inter-modal correlations that are crucial for comprehensive multimodal understanding. Hence, we propose the inter-modal BiMamba module for modeling correlations across modalities.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In this module, the features of different modalities are integrated into a unified feature matrix to enable interaction among modalities. The inter-modal BiMamba module then performs bidirectional state modeling to capture dependencies across modalities. In the forward process, information from preceding modalities helps construct the representation of the current modality, while in the backward process, information from subsequent modalities provides complementary context. This bidirectional modeling mechanism captures inter-modal correlations from multiple perspectives, thereby enhancing the representational ability of multimodal features.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zh-CN" altLang="en-US" dirty="0"/>
              <a:t>在单模态</a:t>
            </a:r>
            <a:r>
              <a:rPr lang="en-US" altLang="zh-CN" dirty="0"/>
              <a:t>BiMamba</a:t>
            </a:r>
            <a:r>
              <a:rPr lang="zh-CN" altLang="en-US" dirty="0"/>
              <a:t>模块中，我们专注于单模态时间尺度的状态建模。然而，单纯依赖单模态建模会忽略对全面理解多模态至关重要的跨模态关联。为此，我们提出跨模态</a:t>
            </a:r>
            <a:r>
              <a:rPr lang="en-US" altLang="zh-CN" dirty="0"/>
              <a:t>BiMamba</a:t>
            </a:r>
            <a:r>
              <a:rPr lang="zh-CN" altLang="en-US" dirty="0"/>
              <a:t>模块，用于建模不同模态间的关联性。该模块通过将不同模态的特征整合到统一的特征矩阵中，实现模态间的交互作用。跨模态</a:t>
            </a:r>
            <a:r>
              <a:rPr lang="en-US" altLang="zh-CN" dirty="0"/>
              <a:t>BiMamba</a:t>
            </a:r>
            <a:r>
              <a:rPr lang="zh-CN" altLang="en-US" dirty="0"/>
              <a:t>模块随后执行双向状态建模，捕捉跨模态间的依赖关系。在前向过程中，先前模态的信息有助于构建当前模态的表征；在后向过程中，后续模态的信息提供互补上下文。这种双向建模机制从多维度捕捉跨模态关联，从而提升多模态特征的表征能力。</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t>To effectively learn the optimal states of each modality encoder during training, while balancing the training progress across modalities and preventing overfitting in any single modality, we further design an auxiliary task. After independently modeling the unique feature representations of each modality through the intra-modal BiMamba module, an additional classifier is introduced to generate unimodal prediction probabilities.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The cross-entropy loss for each modality is computed as: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The overall training objective is defined as: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en-US" altLang="zh-CN" dirty="0"/>
              <a:t>This auxiliary task enables each modality to learn more discriminative representations by encouraging modality-specific supervision. During training, the overall objective jointly optimizes the main classification loss and the auxiliary losses from all modalities, ensuring balanced learning and improved generalization across different modalities.</a:t>
            </a:r>
          </a:p>
          <a:p>
            <a:pPr marL="74295" lvl="1" indent="0">
              <a:buClr>
                <a:srgbClr val="00B050"/>
              </a:buClr>
              <a:buFont typeface="Wingdings" panose="05000000000000000000" pitchFamily="2" charset="2"/>
              <a:buNone/>
            </a:pPr>
            <a:endParaRPr lang="en-US" altLang="zh-CN" dirty="0"/>
          </a:p>
          <a:p>
            <a:pPr marL="74295" lvl="1" indent="0">
              <a:buClr>
                <a:srgbClr val="00B050"/>
              </a:buClr>
              <a:buFont typeface="Wingdings" panose="05000000000000000000" pitchFamily="2" charset="2"/>
              <a:buNone/>
            </a:pPr>
            <a:r>
              <a:rPr lang="zh-CN" altLang="en-US" dirty="0"/>
              <a:t>为了在训练过程中有效学习各模态编码器的最优状态，同时平衡不同模态的训练进度并防止单一模态过拟合，我们进一步设计了一个辅助任务。在通过模态内</a:t>
            </a:r>
            <a:r>
              <a:rPr lang="en-US" altLang="zh-CN" dirty="0"/>
              <a:t>BiMamba</a:t>
            </a:r>
            <a:r>
              <a:rPr lang="zh-CN" altLang="en-US" dirty="0"/>
              <a:t>模块独立建模各模态的独特特征表示后，引入额外分类器生成单模态预测概率。各模态的交叉熵损失计算公式为：整体训练目标定义为：该辅助任务通过鼓励模态特定监督，使各模态能够学习更具区分性的表征。在训练过程中，整体目标会联合优化主分类损失和所有模态的辅助损失，确保学习过程均衡且不同模态间泛化能力提升。</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For challenge two, we propose the multimodal TTA method, which consists of two key steps: two-level entropy-based sample filtering and mutual information sharing across modalities.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针对第二个挑战，我们提出了一种多模态</a:t>
            </a:r>
            <a:r>
              <a:rPr lang="en-US" altLang="zh-CN" dirty="0"/>
              <a:t>TTA</a:t>
            </a:r>
            <a:r>
              <a:rPr lang="zh-CN" altLang="en-US" dirty="0"/>
              <a:t>方法，该方法包含两个关键步骤：基于熵的双级样本过滤和跨模态互信息共享。</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Step1: Two-level entropy-based sample filtering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1" dirty="0">
              <a:solidFill>
                <a:srgbClr val="00B0F0"/>
              </a:solidFill>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Missing multimodal data affects samples differently, with a small subset suffering severe degradation of multimodal information due to the loss of key emotional cues. Directly using such samples for fine-tuning often harms model performance. To address this, we propose a two-level entropy-based sample filtering method:</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 Multimodal entropy reflects the model's certainty about its prediction. A lower value suggests that the prediction is more reliable, which often corresponds to a distribution in the target domain closer to that in the source domain. Using such samples for fine-tuning leads to a more stable and reliable model adaptation. Conversely, a higher value indicates greater uncertainty, which often corresponds to strong distribution shifts from the source domain, making these samples unsuitable for fine-tuning.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 Unimodal entropy measures the extent to which a sample relies on multimodal information. A lower value indicates that the prediction can be made primarily based on a single dominant modality, suggesting that the sample contains limited multimodal information. In contrast, a higher value implies that the prediction is more likely to integrate multiple modalities, indicating that the sample possesses richer multimodal information and is more suitable for fine-tuning.</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Therefore, we design a method that selectively retains samples with low multimodal entropy and high unimodal entropy. These samples are more conducive to stable model adaptation and contain richer multimodal information.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Next, we employ an </a:t>
            </a:r>
            <a:r>
              <a:rPr lang="en-US" altLang="zh-CN" b="1"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iterative</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entropy-based sample selection strategy to progressively expand the range of target-domain samples.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步骤</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基于双层熵的样本筛选机制缺失的多模态数据对样本的影响各不相同，其中小部分样本因关键情感线索丢失而遭受严重信息退化。直接使用这类样本进行微调往往会影响模型性能。为此，我们提出了一种基于双层熵的样本筛选方法：</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多模态熵反映模型对预测结果的确定性。较低的值表明预测更可靠，通常对应目标域分布与源域分布更接近的情况。使用这类样本进行微调能获得更稳定可靠的模型适应效果。反之，较高的值则表示存在较大不确定性，通常对应源域分布的显著偏移，这类样本不适合用于微调。</a:t>
            </a:r>
            <a:r>
              <a:rPr lang="en-US" altLang="zh-CN"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t>
            </a:r>
            <a:r>
              <a:rPr lang="zh-CN" altLang="en-US"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单模态熵衡量样本对多模态信息的依赖程度。较低的值表明预测主要基于单一主导模态，说明样本包含的多模态信息有限。相反，较高的值意味着预测更可能整合多种模态，表明样本具有更丰富的多模态信息，更适合用于微调。因此，我们设计了一种筛选方法，选择性保留多模态熵较低而单模态熵较高的样本。这些样本更有利于模型的稳定适应，并且包含更丰富的多模态信息。接下来，我们采用迭代熵采样策略，逐步扩大目标域样本的覆盖范围。</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In details, </a:t>
            </a:r>
            <a:r>
              <a:rPr lang="en-US" altLang="zh-CN" dirty="0"/>
              <a:t>first, we compute the multimodal entropy and unimodal entropy of each sample.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Next, we employ an iterative entropy-based sample selection strategy to progressively expand the range of target-domain samples. During this process, the model first adapts to samples with weak distribution shifts and rich multimodal information. As the iterations progress, it gradually incorporates samples with strong distribution shifts to achieve smooth adaptation from the source domain to the target domain. Specifically, a gradually increasing threshold is used to ensure a smooth adaptation. The thresholds are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the filtering employs the following identification criteria:</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具体而言，首先计算每个样本的多模态熵和单模态熵。接着采用基于熵的迭代样本选择策略，逐步扩大目标域样本范围。在此过程中，模型首先适应分布偏移较弱且多模态信息丰富的样本。随着迭代推进，模型会逐步纳入分布偏移显著的样本，从而实现从源域到目标域的平滑迁移。具体而言，通过采用逐步递增的阈值来确保适应过程的平滑性。这些阈值定义如下：最后，过滤环节采用以下识别标准：</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1" dirty="0">
                <a:solidFill>
                  <a:srgbClr val="00B0F0"/>
                </a:solidFill>
                <a:latin typeface="Times New Roman" panose="02020603050405020304" pitchFamily="18" charset="0"/>
                <a:cs typeface="Times New Roman" panose="02020603050405020304" pitchFamily="18" charset="0"/>
                <a:sym typeface="+mn-ea"/>
              </a:rPr>
              <a:t>Step2: Mutual information sharing across modalities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Mutual information sharing across modalities uses the more informative modalities to guide the learning of modalities with significant missing information. This alleviates the impact of amplified distribution shifts between modalities, thereby mitigating the negative effects of amplified overall distribution shifts in the target domain.</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Specifically, we define the complementary probability of the prediction probability of each modality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二步：跨模态互信息共享。该方法通过利用信息量更大的模态来指导信息缺失严重的模态学习，从而缓解模态间分布偏移的放大效应，进而降低目标领域整体分布偏移的负面影响。具体而言，我们定义各模态预测概率的互补概率为：</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improve the consistency of predictions across different modalities, we can minimize the KL divergence between the probability of each modality and its complementary probability. However, if a modality is severely corrupted, minimizing the KL divergence may negatively impact the informative modalities. Therefore, we also include the multimodal probability to improve stability and reliability. The mutual information sharing loss across modalities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Through mutual information sharing across modalities, the model can effectively align information between different modalities. When some modalities perform poorly, other modalities can provide valuable information, enhancing the overall prediction performance.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为提升跨模态预测的一致性，我们可以通过最小化各模态概率与其互补概率之间的</a:t>
            </a:r>
            <a:r>
              <a:rPr lang="en-US" altLang="zh-CN" dirty="0"/>
              <a:t>KL</a:t>
            </a:r>
            <a:r>
              <a:rPr lang="zh-CN" altLang="en-US" dirty="0"/>
              <a:t>散度来实现。但若某模态严重受损，这种最小化操作可能对信息丰富的模态产生负面影响。为此，我们还引入了多模态概率以增强模型的稳定性和可靠性。跨模态互信息共享损失的定义为：通过跨模态互信息共享，模型能有效整合不同模态间的信息。当某些模态表现欠佳时，其他模态可提供关键信息，从而提升整体预测性能。</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Regarding the TTA optimization, we focus on two aspects: loss computation and fine-tuning details.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Loss Computation We use weighted terms to emphasize the contribution of samples during the adaptation process. The weight term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Based on the weighted term, the final loss is formulated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Fine-Tuning Details Inspired by surgical fine-tuning, only the parameters of the first convolutional layer in the initial encoder, the first fully connected layer of the inter-modal BiMamba module, and all batch normalization layers are fine-tuned. This selective fine-tuning strategy effectively reduces computational overhead while maintaining the stability of the model’s essential component. Finally, the objective function for multimodal TTA is defined as: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a:t>
            </a:r>
            <a:r>
              <a:rPr lang="en-US" altLang="zh-CN" dirty="0"/>
              <a:t>TTA</a:t>
            </a:r>
            <a:r>
              <a:rPr lang="zh-CN" altLang="en-US" dirty="0"/>
              <a:t>优化方面，我们重点关注两个维度：损失函数计算与微调细节。损失函数计算我们采用加权项来强化样本在自适应过程中的贡献度。加权项定义为：基于该加权项，最终损失函数可表示为：微调细节受外科手术式精细调整启发，我们仅对初始编码器的第一卷积层参数、跨模态</a:t>
            </a:r>
            <a:r>
              <a:rPr lang="en-US" altLang="zh-CN" dirty="0"/>
              <a:t>BiMamba</a:t>
            </a:r>
            <a:r>
              <a:rPr lang="zh-CN" altLang="en-US" dirty="0"/>
              <a:t>模块的第一个全连接层参数，以及所有批量归一化层参数进行微调。这种选择性微调策略在保持模型核心组件稳定性的同时，有效降低了计算开销。最终，多模态</a:t>
            </a:r>
            <a:r>
              <a:rPr lang="en-US" altLang="zh-CN" dirty="0"/>
              <a:t>TTA</a:t>
            </a:r>
            <a:r>
              <a:rPr lang="zh-CN" altLang="en-US" dirty="0"/>
              <a:t>的目标函数定义为：</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The DEAP dataset: It involves 32 participants, each completing 40 one-minute trials based on music videos. In the experiment, EEG is recorded with a </a:t>
            </a:r>
            <a:r>
              <a:rPr lang="en-US" altLang="zh-CN" sz="1200" b="0" i="0" kern="1200" dirty="0" err="1">
                <a:solidFill>
                  <a:schemeClr val="tx1"/>
                </a:solidFill>
                <a:effectLst/>
                <a:latin typeface="+mn-lt"/>
                <a:ea typeface="+mn-ea"/>
                <a:cs typeface="+mn-cs"/>
              </a:rPr>
              <a:t>BioSemi</a:t>
            </a:r>
            <a:r>
              <a:rPr lang="en-US" altLang="zh-CN" sz="1200" b="0" i="0" kern="1200" dirty="0">
                <a:solidFill>
                  <a:schemeClr val="tx1"/>
                </a:solidFill>
                <a:effectLst/>
                <a:latin typeface="+mn-lt"/>
                <a:ea typeface="+mn-ea"/>
                <a:cs typeface="+mn-cs"/>
              </a:rPr>
              <a:t> 32-channel cap following the international 10–20 system, while 8 additional channels capture peripheral physiological signals including respiration rate, EOG, and EMG. After each video, participants provide self-assessments of arousal, valence, liking, dominance, and familiarity. During preprocessing, all signals are resampled to 128 Hz. The EEG is bandpass filtered between 4 and 45 Hz, and ocular artifacts are </a:t>
            </a:r>
            <a:r>
              <a:rPr lang="en-US" altLang="zh-CN" sz="1200" b="0" i="0" kern="1200" dirty="0" err="1">
                <a:solidFill>
                  <a:schemeClr val="tx1"/>
                </a:solidFill>
                <a:effectLst/>
                <a:latin typeface="+mn-lt"/>
                <a:ea typeface="+mn-ea"/>
                <a:cs typeface="+mn-cs"/>
              </a:rPr>
              <a:t>removed.Arousal</a:t>
            </a:r>
            <a:r>
              <a:rPr lang="en-US" altLang="zh-CN" sz="1200" b="0" i="0" kern="1200" dirty="0">
                <a:solidFill>
                  <a:schemeClr val="tx1"/>
                </a:solidFill>
                <a:effectLst/>
                <a:latin typeface="+mn-lt"/>
                <a:ea typeface="+mn-ea"/>
                <a:cs typeface="+mn-cs"/>
              </a:rPr>
              <a:t> and valence are rated on a scale from 1 to 9. A threshold of 5 is used to distinguish low and high emotional classes.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The MAHNOB-HCI dataset: It includes 30 subjects, each completing 20 video-based trials with self-reported ratings from 1 to 9. In the experiment, EEG signals are recorded using the </a:t>
            </a:r>
            <a:r>
              <a:rPr lang="en-US" altLang="zh-CN" sz="1200" b="0" i="0" kern="1200" dirty="0" err="1">
                <a:solidFill>
                  <a:schemeClr val="tx1"/>
                </a:solidFill>
                <a:effectLst/>
                <a:latin typeface="+mn-lt"/>
                <a:ea typeface="+mn-ea"/>
                <a:cs typeface="+mn-cs"/>
              </a:rPr>
              <a:t>BioSemi</a:t>
            </a:r>
            <a:r>
              <a:rPr lang="en-US" altLang="zh-CN" sz="1200" b="0" i="0" kern="1200" dirty="0">
                <a:solidFill>
                  <a:schemeClr val="tx1"/>
                </a:solidFill>
                <a:effectLst/>
                <a:latin typeface="+mn-lt"/>
                <a:ea typeface="+mn-ea"/>
                <a:cs typeface="+mn-cs"/>
              </a:rPr>
              <a:t> Active II system equipped with 32 Ag/AgCl electrodes, while six peripheral physiological signals are simultaneously recorded. These peripheral physiological signals include ECG, GSR, respiration, and body temperature. To maintain consistency across modalities, all recordings are kept at their original sampling rate of 256 Hz. A fixed threshold of 5 is applied to discretize the continuous arousal and valence ratings into binary categories. As the recordings of subjects 12, 15, and 26 are unavailable, the final analysis is conducted on 27 subjects, consistent with previous studies such as </a:t>
            </a:r>
            <a:r>
              <a:rPr lang="en-US" altLang="zh-CN" sz="1200" b="0" i="0" kern="1200" dirty="0" err="1">
                <a:solidFill>
                  <a:schemeClr val="tx1"/>
                </a:solidFill>
                <a:effectLst/>
                <a:latin typeface="+mn-lt"/>
                <a:ea typeface="+mn-ea"/>
                <a:cs typeface="+mn-cs"/>
              </a:rPr>
              <a:t>TSCeption</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HetEmotionNet</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基于生理信号的情感识别技术在心理健康和人机交互领域具有重要应用价值。近年来，情感识别研究的数据来源主要集中在两大方向：非生理信号与生理信号。非生理信号（如音频、视频）容易受到主观偏见和刻意隐瞒的影响，难以准确反映人体真实情绪状态。相比之下，生理信号（如脑电图</a:t>
            </a:r>
            <a:r>
              <a:rPr lang="en-US" altLang="zh-CN" dirty="0"/>
              <a:t>EEG</a:t>
            </a:r>
            <a:r>
              <a:rPr lang="zh-CN" altLang="en-US" dirty="0"/>
              <a:t>和眼电图</a:t>
            </a:r>
            <a:r>
              <a:rPr lang="en-US" altLang="zh-CN" dirty="0"/>
              <a:t>EOG</a:t>
            </a:r>
            <a:r>
              <a:rPr lang="zh-CN" altLang="en-US" dirty="0"/>
              <a:t>）能客观呈现人体真实情绪状态。因此，基于生理信号的情感识别技术在心理健康相关领域展现出广阔的应用前景。此外，相较于单一模式的生理信号，基于多模态生理信号的情感识别技术通过整合多源信息，能够提供更全面的情感评估。</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For experiments without missing data, as shown in Table, deep learning methods generally outperform SVM. EEGNet and TSception primarily use CNNs to extract intra-modal temporal features. ACRNN combines CNNs and unidirectional LSTM to model temporal features, and HetEmotionNet uses unidirectional GRU to model the time dimension. However, these CNN-based and unidirectional RNN-based models have limitations in capturing long-range dependencies within the modality. </a:t>
            </a:r>
            <a:r>
              <a:rPr lang="en-US" altLang="zh-CN" dirty="0">
                <a:effectLst/>
                <a:sym typeface="+mn-ea"/>
              </a:rPr>
              <a:t>VSGT and LGGNet model the inter-channel relationships using GNNs, yet their temporal modeling relies solely on CNNs and fully connected layers, which hampers the capture of complex long-range dependencies. </a:t>
            </a:r>
            <a:r>
              <a:rPr lang="en-US" altLang="zh-CN" sz="1200" b="0" i="0" kern="1200" dirty="0">
                <a:solidFill>
                  <a:schemeClr val="tx1"/>
                </a:solidFill>
                <a:effectLst/>
                <a:latin typeface="+mn-lt"/>
                <a:ea typeface="+mn-ea"/>
                <a:cs typeface="+mn-cs"/>
              </a:rPr>
              <a:t>Furthermore, EEG-Deformer combines CNNs and Transformers to extract complex temporal features. MambaFormer embeds Mamba modules into Transformer feed-forward layers to unify long- and short-range modeling, and SST couples a Mamba-based global expert with a windowed Transformer local expert and fuses their outputs. Although these hybrid models strengthen temporal dependency modeling, they still overlook inter-channel interactions, as they rely on simplified fusion strategies such as single-layer convolutions or linear projections, which constrain their capacity to capture complex inter-modal relationships.  In contrast, BiM-TTA models long-range dependencies within modalities and correlations between modalities through the intra-modal BiMamba module and inter-modal BiMamba module. It achieves the best performance on both datasets, demonstrating the superiority of the multimodal BiMamba backbone network.</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solidFill>
                  <a:srgbClr val="000000"/>
                </a:solidFill>
                <a:latin typeface="Times New Roman" panose="02020603050405020304" pitchFamily="18" charset="0"/>
                <a:cs typeface="Times New Roman" panose="02020603050405020304" pitchFamily="18" charset="0"/>
                <a:sym typeface="+mn-ea"/>
              </a:rPr>
              <a:t>For experiments with missing data, the two tables present the performance improvements of BiM-TTA and other TTA methods relative to the ``No Adapt'' method. ``No Adapt'' denotes a model trained on the source domain and subsequently evaluated on the target domain containing missing data, without any adaptation. Tent improves model performance on the target domain by minimizing predictive entropy. READ fine-tunes the self-attention fusion layer to adjust inter-modal weights, alleviating the impact of information disparity across different modalities. 2LTTA employs a two-level objective function that includes entropy-based sample reweighting and diversity-promoting loss. However, they indiscriminately adapt the model to all samples with missing data at once, which may result in significant parameter adjustments to fit the target domain, thereby reducing overall performance. Moreover, EATA selectively adapts to reliable samples. However, it does not account for the varying levels of degradation across different modalities and thus does not fully integrate the useful complementary information between modalities. In contrast, our method uses two-level entropy-based sample filtering to avoid the model directly adapting to samples with strong distribution shifts and limited multimodal information. Furthermore, we utilize inter-modal information sharing to align the information between different modalities, facilitating the full adaptation of the model.</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This paper proposes a multimodal BiMamba network with TTA for emotion recognition. In the training phase, the multimodal BiMamba network effectively captures intra-modal dependencies and inter-modal correlations of multimodal physiological signals. The two-level entropy-based sample filtering and mutual information sharing across modalities achieve smooth adaptation to the target domain and reduce distribution shifts across modalities, thereby alleviating the negative impact of amplified distribution shifts caused by missing multimodal data. Experiment results demonstrate that our model achieves state-of-the-art performance. Moreover, the ablation studies further confirm the contribution of each component within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In summary, we design a general multimodal backbone that incorporates a multimodal TTA mechanism. We will further extend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to broader physiological analysis tasks, including sleep stage classification and motor imagery.</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A4E2E4E-2FFD-4B0E-BE9C-FA7BDC09154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zh-CN" altLang="en-US" dirty="0"/>
              <a:t>结束</a:t>
            </a:r>
            <a:endParaRPr lang="en-US" altLang="zh-CN" dirty="0"/>
          </a:p>
          <a:p>
            <a:endParaRPr lang="en-US" altLang="zh-CN" dirty="0"/>
          </a:p>
          <a:p>
            <a:r>
              <a:rPr lang="en-US" altLang="zh-CN" b="0" i="0" dirty="0">
                <a:solidFill>
                  <a:srgbClr val="333333"/>
                </a:solidFill>
                <a:effectLst/>
                <a:latin typeface="Open Sans"/>
              </a:rPr>
              <a:t>Thanks for your listening.</a:t>
            </a:r>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In recent years, physiological signals have become a key focus in emotion recognition due to their ability to accurately and objectively reflect the genuine emotions of subjects. For instance,Bazgir et al. enhanced the accuracy by applying a cross-validated SVM with a radial basis function kernel for classification. However, traditional machine learning methods, which often rely heavily on expert knowledge, are limited by feature design and selection.</a:t>
            </a:r>
          </a:p>
          <a:p>
            <a:endParaRPr lang="en-US" altLang="zh-CN" dirty="0"/>
          </a:p>
          <a:p>
            <a:r>
              <a:rPr lang="en-US" altLang="zh-CN" dirty="0"/>
              <a:t>To overcome these limitations, researchers have applied deep learning methods to emotion recognition tasks. For example, in unimodal emotion recognition,Jia et al. proposed SST-EmotionNet, an attention-based 3D dense network that simultaneously integrates spatial-spectral-temporal features within a unified framework.Ding et al. designed TSception, a multi-scale convolutional neural network that extract temporal dynamics and spatial asymmetry features from EEG signals. These deep learning methods achieve remarkable results in the unimodal domain. </a:t>
            </a:r>
          </a:p>
          <a:p>
            <a:endParaRPr lang="en-US" altLang="zh-CN" dirty="0"/>
          </a:p>
          <a:p>
            <a:r>
              <a:rPr lang="en-US" altLang="zh-CN" dirty="0"/>
              <a:t>Moreover, studies have shown that multimodal methods can better capture the diversity and complexity of emotions, resulting in superior performance in emotion recognition. For instance,Ma et al. developed a multimodal residual LSTM network, sharing weights across modalities. Koorathota et al. proposed the Multimodal Neurophysiological Transformer, which employs cross-modal attention to capture inter-modal correlations. Huang et al. introduced GJFusion to address modality heterogeneity through channel-level inter-modality correlations based on graph joints. </a:t>
            </a:r>
          </a:p>
          <a:p>
            <a:endParaRPr lang="en-US" altLang="zh-CN" dirty="0"/>
          </a:p>
          <a:p>
            <a:r>
              <a:rPr lang="en-US" altLang="zh-CN" dirty="0"/>
              <a:t>Despite achieving promising performance, existing methods in multimodal emotion recognition primarily rely on traditional backbone networks, posing limitations in modeling long-range dependencies and inter-modal correlations of multimodal physiological signals related to emotion. In addition, these methods rarely address the issue of missing multimodal data.</a:t>
            </a:r>
          </a:p>
          <a:p>
            <a:endParaRPr lang="en-US" altLang="zh-CN" dirty="0"/>
          </a:p>
          <a:p>
            <a:r>
              <a:rPr lang="zh-CN" altLang="en-US" dirty="0"/>
              <a:t>近年来，生理信号因其能精准客观地反映受试者真实情绪而成为情感识别领域的研究重点。例如，巴兹吉尔等人通过采用带有径向基函数核的交叉验证</a:t>
            </a:r>
            <a:r>
              <a:rPr lang="en-US" altLang="zh-CN" dirty="0"/>
              <a:t>SVM</a:t>
            </a:r>
            <a:r>
              <a:rPr lang="zh-CN" altLang="en-US" dirty="0"/>
              <a:t>算法进行分类，显著提升了识别精度。然而，传统机器学习方法往往过度依赖专家知识，其特征设计与选择存在局限性。为突破这些瓶颈，研究者开始将深度学习方法应用于情感识别任务。在单模态情感识别领域，贾等人提出的</a:t>
            </a:r>
            <a:r>
              <a:rPr lang="en-US" altLang="zh-CN" dirty="0"/>
              <a:t>SST-EmotionNet</a:t>
            </a:r>
            <a:r>
              <a:rPr lang="zh-CN" altLang="en-US" dirty="0"/>
              <a:t>基于注意力机制构建的三维密集网络，实现了时空频特征的统一整合。丁等人开发的</a:t>
            </a:r>
            <a:r>
              <a:rPr lang="en-US" altLang="zh-CN" dirty="0"/>
              <a:t>TSception</a:t>
            </a:r>
            <a:r>
              <a:rPr lang="zh-CN" altLang="en-US" dirty="0"/>
              <a:t>多尺度卷积神经网络，能从脑电信号中提取时序动态与空间不对称特征。这些深度学习方法在单模态领域取得了显著成果。研究表明，多模态方法能更全面捕捉情绪的多样性和复杂性，从而在情感识别中表现更优。例如，马等人开发的跨模态残差</a:t>
            </a:r>
            <a:r>
              <a:rPr lang="en-US" altLang="zh-CN" dirty="0"/>
              <a:t>LSTM</a:t>
            </a:r>
            <a:r>
              <a:rPr lang="zh-CN" altLang="en-US" dirty="0"/>
              <a:t>网络实现了跨模态权重共享；库拉托塔等人提出的多模态神经生理变换器，通过跨模态注意力机制捕捉跨模态关联。黄等人提出</a:t>
            </a:r>
            <a:r>
              <a:rPr lang="en-US" altLang="zh-CN" dirty="0"/>
              <a:t>GJFusion</a:t>
            </a:r>
            <a:r>
              <a:rPr lang="zh-CN" altLang="en-US" dirty="0"/>
              <a:t>方法，通过基于图连接的通道级跨模态相关性来解决模态异质性问题。尽管该方法取得了显著成效，但现有多模态情感识别技术仍主要依赖传统骨干网络，这在建模情感相关的生理信号长距离依赖关系和跨模态关联性方面存在局限。此外，这些方法鲜少关注多模态数据缺失的问题。</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Although multimodal physiological methods for emotion recognition have achieved significant progress, there are still two challenges. Challenge one: How to effectively model both the intra-modal long-range dependencies and inter-modal correlations of multimodal emotion-related physiological signals. </a:t>
            </a:r>
          </a:p>
          <a:p>
            <a:endParaRPr lang="en-US" altLang="zh-CN" sz="1200" b="0" i="0" kern="1200" dirty="0">
              <a:solidFill>
                <a:schemeClr val="tx1"/>
              </a:solidFill>
              <a:effectLst/>
              <a:latin typeface="+mn-lt"/>
              <a:ea typeface="+mn-ea"/>
              <a:cs typeface="+mn-cs"/>
            </a:endParaRPr>
          </a:p>
          <a:p>
            <a:r>
              <a:rPr lang="en-US" altLang="zh-CN" dirty="0"/>
              <a:t>For </a:t>
            </a:r>
            <a:r>
              <a:rPr lang="en-US" altLang="zh-CN" b="1" i="1" dirty="0">
                <a:solidFill>
                  <a:srgbClr val="00B0F0"/>
                </a:solidFill>
                <a:latin typeface="Times New Roman" panose="02020603050405020304" pitchFamily="18" charset="0"/>
                <a:cs typeface="Times New Roman" panose="02020603050405020304" pitchFamily="18" charset="0"/>
                <a:sym typeface="+mn-ea"/>
              </a:rPr>
              <a:t>the intra-modal long-range dependencies</a:t>
            </a:r>
            <a:r>
              <a:rPr lang="en-US" altLang="zh-CN" dirty="0"/>
              <a:t>, as a typical form of time-series data, emotion-related physiological signals exhibit long-range dependencies reflecting the gradual accumulation of emotional changes. Emotions, such as anxiety, develop progressively and require a duration for their physiological manifestations to accumulate. Such accumulation underscores that emotional changes are not just a state that occurs instantaneously but a process that evolves.</a:t>
            </a:r>
          </a:p>
          <a:p>
            <a:endParaRPr lang="en-US" altLang="zh-CN" dirty="0"/>
          </a:p>
          <a:p>
            <a:r>
              <a:rPr lang="en-US" altLang="zh-CN" dirty="0"/>
              <a:t>CNN-based networks excel at extracting local features but struggle to capture essential long-range temporal information. Although stacking more convolutional layers together with pooling operations to expand the receptive field can theoretically increase context, it often degrades fine-grained local details. What’s more, Transformer-based networks are able to capture global emotional patterns, but their attention mechanism lacks explicit temporal filtering capability and tends to distribute weight uniformly across all time steps. This makes it difficult for these methods to construct practical long-range dependencies based on key nodes of emotion fluctuations. </a:t>
            </a:r>
          </a:p>
          <a:p>
            <a:endParaRPr lang="en-US" altLang="zh-CN" dirty="0"/>
          </a:p>
          <a:p>
            <a:r>
              <a:rPr lang="zh-CN" altLang="en-US" dirty="0"/>
              <a:t>尽管多模态生理信号在情感识别领域已取得显著进展，但仍面临两大挑战。首要挑战在于如何有效建模多模态情感相关生理信号的模态内长程依赖关系与模态间关联性。作为典型时间序列数据，情感相关生理信号的长程依赖性体现了情绪变化的渐进累积特性。例如焦虑情绪会逐步发展，其生理表现需要一定时间积累才能显现。这种累积过程表明，情绪变化并非瞬时状态，而是持续演变的过程。基于卷积神经网络的模型擅长提取局部特征，却难以捕捉关键的长程时间信息。虽然通过堆叠更多卷积层并结合池化操作来扩展感受野理论上可增强上下文信息，但往往会导致局部细节的精细度下降。此外，基于</a:t>
            </a:r>
            <a:r>
              <a:rPr lang="en-US" altLang="zh-CN" dirty="0"/>
              <a:t>Transformer</a:t>
            </a:r>
            <a:r>
              <a:rPr lang="zh-CN" altLang="en-US" dirty="0"/>
              <a:t>的模型虽能捕捉全局情绪模式，但其注意力机制缺乏明确的时间过滤能力，且倾向于将权重均匀分配到所有时间步。这使得这些方法难以基于情绪波动的关键节点构建实用的长程依赖关系。</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For </a:t>
            </a:r>
            <a:r>
              <a:rPr lang="en-US" altLang="zh-CN" b="1" i="1" dirty="0">
                <a:solidFill>
                  <a:srgbClr val="00B0F0"/>
                </a:solidFill>
                <a:latin typeface="Times New Roman" panose="02020603050405020304" pitchFamily="18" charset="0"/>
                <a:cs typeface="Times New Roman" panose="02020603050405020304" pitchFamily="18" charset="0"/>
                <a:sym typeface="+mn-ea"/>
              </a:rPr>
              <a:t>the</a:t>
            </a:r>
            <a:r>
              <a:rPr lang="zh-CN" altLang="en-US" b="1" i="1" dirty="0">
                <a:solidFill>
                  <a:srgbClr val="00B0F0"/>
                </a:solidFill>
                <a:latin typeface="Times New Roman" panose="02020603050405020304" pitchFamily="18" charset="0"/>
                <a:cs typeface="Times New Roman" panose="02020603050405020304" pitchFamily="18" charset="0"/>
                <a:sym typeface="+mn-ea"/>
              </a:rPr>
              <a:t> </a:t>
            </a:r>
            <a:r>
              <a:rPr lang="en-US" altLang="zh-CN" b="1" i="1" dirty="0">
                <a:solidFill>
                  <a:srgbClr val="00B0F0"/>
                </a:solidFill>
                <a:latin typeface="Times New Roman" panose="02020603050405020304" pitchFamily="18" charset="0"/>
                <a:cs typeface="Times New Roman" panose="02020603050405020304" pitchFamily="18" charset="0"/>
                <a:sym typeface="+mn-ea"/>
              </a:rPr>
              <a:t>inter-modal correlations</a:t>
            </a:r>
            <a:r>
              <a:rPr lang="en-US" altLang="zh-CN" dirty="0"/>
              <a:t>, the inter-modal correlations are evident in the way different modalities respond.</a:t>
            </a:r>
          </a:p>
          <a:p>
            <a:endParaRPr lang="zh-CN" altLang="en-US" dirty="0"/>
          </a:p>
          <a:p>
            <a:r>
              <a:rPr lang="en-US" altLang="zh-CN" dirty="0"/>
              <a:t>The token-level attention in Transformer-based networks only computes pairwise relationships between channels and maintains only instantaneous interaction states. However, the complex dependencies inherent in physiological signals cannot be fully captured through pairwise channel-wise interactions, making it difficult to model high-order correlations. This limitation essentially stems from the lack of explicit global state variables in the attention mechanism, which hinders the effective integration of cross-modal information. Therefore, how to effectively model the intra-modal long-range dependencies and inter-modal correlations of multimodal physiological signals remains a significant challenge.</a:t>
            </a:r>
          </a:p>
          <a:p>
            <a:endParaRPr lang="zh-CN" altLang="en-US" dirty="0"/>
          </a:p>
          <a:p>
            <a:r>
              <a:rPr lang="zh-CN" altLang="en-US" dirty="0"/>
              <a:t>在跨模态相关性研究中，不同模态间的响应方式具有显著特征。基于</a:t>
            </a:r>
            <a:r>
              <a:rPr lang="en-US" altLang="zh-CN" dirty="0"/>
              <a:t>Transformer</a:t>
            </a:r>
            <a:r>
              <a:rPr lang="zh-CN" altLang="en-US" dirty="0"/>
              <a:t>的网络采用标记级注意力机制，仅计算通道间的成对关系，仅保留瞬时交互状态。然而，生理信号固有的复杂依赖关系无法通过通道间的成对交互完全捕捉，这使得高阶相关性建模变得困难。这种局限性本质上源于注意力机制中缺乏显式的全局状态变量，阻碍了跨模态信息的有效整合。因此，如何有效建模多模态生理信号的模态内长程依赖关系和跨模态相关性，仍是当前研究面临的重要挑战。</a:t>
            </a:r>
          </a:p>
        </p:txBody>
      </p:sp>
      <p:sp>
        <p:nvSpPr>
          <p:cNvPr id="4" name="灯片编号占位符 3"/>
          <p:cNvSpPr>
            <a:spLocks noGrp="1"/>
          </p:cNvSpPr>
          <p:nvPr>
            <p:ph type="sldNum" sz="quarter" idx="5"/>
          </p:nvPr>
        </p:nvSpPr>
        <p:spPr/>
        <p:txBody>
          <a:bodyPr/>
          <a:lstStyle/>
          <a:p>
            <a:fld id="{4A4E2E4E-2FFD-4B0E-BE9C-FA7BDC09154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indent="0">
              <a:buNone/>
            </a:pPr>
            <a:r>
              <a:rPr lang="en-US" altLang="zh-CN" dirty="0"/>
              <a:t>When acquiring emotion-related physiological signals, subjects must remain seated for extended periods while exposed to high-intensity stimuli to generate emotional responses. However, uncontrollable factors such as perspiration, changes in posture, or the drying of the conductive gel may cause sensors to slip or experience poor contact, resulting in incomplete multimodal signal acquisition to varying degrees. Such incompleteness amplifies the distribution shifts in emotion-related physiological data, ultimately leading to degraded model performance. First, emotion-related physiological data inherently exhibit distribution shifts between the training and test sets. These shifts arise from within-subject variations in emotional state, cognitive load, and environmental conditions across sessions. Furthermore, the unavoidable presence of missing data disrupts the original data patterns, skews feature distributions, and introduces bias, which collectively amplify the existing distribution shifts in physiological data. This amplification makes it increasingly challenging for pre-trained models to capture emotional patterns accurately.</a:t>
            </a:r>
          </a:p>
          <a:p>
            <a:pPr marL="0" indent="0">
              <a:buNone/>
            </a:pPr>
            <a:endParaRPr lang="en-US" altLang="zh-CN" dirty="0"/>
          </a:p>
          <a:p>
            <a:pPr marL="0" indent="0">
              <a:buNone/>
            </a:pPr>
            <a:r>
              <a:rPr lang="zh-CN" altLang="en-US" dirty="0"/>
              <a:t>在采集情绪相关生理信号时，受试者需要长时间保持坐姿并暴露于高强度刺激以产生情绪反应。然而，诸如出汗、姿势变化或导电凝胶干燥等不可控因素可能导致传感器滑脱或接触不良，从而不同程度地造成多模态信号采集不完整。这种不完整性会加剧情绪相关生理数据的分布偏移，最终导致模型性能下降。首先，情绪相关生理数据在训练集和测试集之间本身就存在分布偏移。这些偏移源于受试者在不同实验环节间的情绪状态、认知负荷和环境条件的个体差异。此外，不可避免的缺失数据会破坏原始数据模式，扭曲特征分布并引入偏差，这些因素共同放大了生理数据中本就存在的分布偏移。这种放大效应使得预训练模型越来越难以准确捕捉情绪模式。</a:t>
            </a:r>
          </a:p>
          <a:p>
            <a:pPr marL="0" indent="0">
              <a:buNone/>
            </a:pPr>
            <a:endParaRPr lang="en-US" altLang="zh-CN" dirty="0"/>
          </a:p>
          <a:p>
            <a:pPr marL="0" indent="0">
              <a:buNone/>
            </a:pPr>
            <a:r>
              <a:rPr lang="en-US" altLang="zh-CN" strike="sngStrike" dirty="0"/>
              <a:t>Existing methods focus on training phase measures to deal with the missing data problem. For example, Salazar et al. propose feature- and decision-level fusion methods to address the data missingness issue in multimodal emotion recognition. However, these methods typically require retraining to adapt to new missing data patterns, limiting their application flexibility. Furthermore, a promising approach is to mitigate the effects of missing data by fine-tuning the model during the testing phase. For instance, Yang et al., Lei and Pernkopf address unimodal corruption in multimodal data by adjusting self-attention modules to assign lower weights to the corrupted modality. However, these methods cannot handle cases of multimodal corruption where multiple physiological signals are simultaneously missing. Therefore, mitigating the negative impact of missing multimodal data on emotion recognition models remains a significant challenge in practical applications.</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Overall, the key contributions of this study can be </a:t>
            </a:r>
            <a:r>
              <a:rPr lang="en-US" altLang="zh-CN" sz="1200" b="0" i="0" kern="1200" dirty="0" err="1">
                <a:solidFill>
                  <a:schemeClr val="tx1"/>
                </a:solidFill>
                <a:effectLst/>
                <a:latin typeface="+mn-lt"/>
                <a:ea typeface="+mn-ea"/>
                <a:cs typeface="+mn-cs"/>
              </a:rPr>
              <a:t>summarised</a:t>
            </a:r>
            <a:r>
              <a:rPr lang="en-US" altLang="zh-CN" sz="1200" b="0" i="0" kern="1200" dirty="0">
                <a:solidFill>
                  <a:schemeClr val="tx1"/>
                </a:solidFill>
                <a:effectLst/>
                <a:latin typeface="+mn-lt"/>
                <a:ea typeface="+mn-ea"/>
                <a:cs typeface="+mn-cs"/>
              </a:rPr>
              <a:t> as follows: </a:t>
            </a:r>
          </a:p>
          <a:p>
            <a:r>
              <a:rPr lang="en-US" altLang="zh-CN" sz="1200" b="0" i="0" kern="1200" dirty="0">
                <a:solidFill>
                  <a:schemeClr val="tx1"/>
                </a:solidFill>
                <a:effectLst/>
                <a:latin typeface="+mn-lt"/>
                <a:ea typeface="+mn-ea"/>
                <a:cs typeface="+mn-cs"/>
              </a:rPr>
              <a:t>• We design a multimodal BiMamba network, where the intra-modal BiMamba module models long-range dependencies within modalities, and the inter-modal BiMamba module captures inter-modal correlations.</a:t>
            </a:r>
          </a:p>
          <a:p>
            <a:r>
              <a:rPr lang="en-US" altLang="zh-CN" sz="1200" b="0" i="0" kern="1200" dirty="0">
                <a:solidFill>
                  <a:schemeClr val="tx1"/>
                </a:solidFill>
                <a:effectLst/>
                <a:latin typeface="+mn-lt"/>
                <a:ea typeface="+mn-ea"/>
                <a:cs typeface="+mn-cs"/>
              </a:rPr>
              <a:t>• We propose a multimodal TTA method that alleviates the negative impact of amplified distribution shifts caused by missing multimodal data on model performance.</a:t>
            </a:r>
          </a:p>
          <a:p>
            <a:r>
              <a:rPr lang="en-US" altLang="zh-CN" sz="1200" b="0" i="0" kern="1200" dirty="0">
                <a:solidFill>
                  <a:schemeClr val="tx1"/>
                </a:solidFill>
                <a:effectLst/>
                <a:latin typeface="+mn-lt"/>
                <a:ea typeface="+mn-ea"/>
                <a:cs typeface="+mn-cs"/>
              </a:rPr>
              <a:t>• The evaluation of </a:t>
            </a:r>
            <a:r>
              <a:rPr lang="en-US" altLang="zh-CN" sz="1200" b="0" i="0" kern="1200" dirty="0" err="1">
                <a:solidFill>
                  <a:schemeClr val="tx1"/>
                </a:solidFill>
                <a:effectLst/>
                <a:latin typeface="+mn-lt"/>
                <a:ea typeface="+mn-ea"/>
                <a:cs typeface="+mn-cs"/>
              </a:rPr>
              <a:t>BiM</a:t>
            </a:r>
            <a:r>
              <a:rPr lang="en-US" altLang="zh-CN" sz="1200" b="0" i="0" kern="1200" dirty="0">
                <a:solidFill>
                  <a:schemeClr val="tx1"/>
                </a:solidFill>
                <a:effectLst/>
                <a:latin typeface="+mn-lt"/>
                <a:ea typeface="+mn-ea"/>
                <a:cs typeface="+mn-cs"/>
              </a:rPr>
              <a:t>-TTA on two multimodal emotion datasets confirms its state-of-the-art performance and effectiveness.</a:t>
            </a:r>
          </a:p>
          <a:p>
            <a:endParaRPr lang="en-US" altLang="zh-CN"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For challenge one,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we design a multimodal BiMamba network </a:t>
            </a:r>
            <a:r>
              <a:rPr lang="en-US" altLang="zh-CN" dirty="0">
                <a:latin typeface="Times New Roman" panose="02020603050405020304" pitchFamily="18" charset="0"/>
                <a:cs typeface="Times New Roman" panose="02020603050405020304" pitchFamily="18" charset="0"/>
              </a:rPr>
              <a:t>consisting of two modules: the intra-modal BiMamba module and the inter-modal BiMamba module.</a:t>
            </a:r>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74295" lvl="1" indent="0">
              <a:buClr>
                <a:srgbClr val="00B050"/>
              </a:buClr>
              <a:buFont typeface="Wingdings" panose="05000000000000000000" pitchFamily="2" charset="2"/>
              <a:buNone/>
            </a:pPr>
            <a:r>
              <a:rPr lang="en-US" altLang="zh-CN" strike="sngStrike" dirty="0">
                <a:latin typeface="Times New Roman" panose="02020603050405020304" pitchFamily="18" charset="0"/>
                <a:cs typeface="Times New Roman" panose="02020603050405020304" pitchFamily="18" charset="0"/>
              </a:rPr>
              <a:t>Mamba is designed for natural language processing tasks, where its output at each time step depends only on the current input and hidden state, without involving information from future time steps. This unidirectional modeling approach is well suited for generative autoregressive tasks, as these tasks rely primarily on previous information for inference. However, in emotion classification tasks based on physiological signals, it is necessary to capture contextual information from physiological time series simultaneously, and a unidirectional approach cannot fully capture the complex temporal patterns. To address this limitation, </a:t>
            </a:r>
            <a:r>
              <a:rPr lang="en-US" altLang="zh-CN" dirty="0">
                <a:latin typeface="Times New Roman" panose="02020603050405020304" pitchFamily="18" charset="0"/>
                <a:cs typeface="Times New Roman" panose="02020603050405020304" pitchFamily="18" charset="0"/>
              </a:rPr>
              <a:t>we design the intra-modal BiMamba module. This module comprehensively integrates the temporal features of each modality through a selective input mechanism and bidirectional modeling. We first introduce the core module, BiMamba.</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It consists of three steps</a:t>
            </a:r>
            <a:r>
              <a:rPr lang="zh-CN" altLang="en-US" dirty="0">
                <a:latin typeface="Times New Roman" panose="02020603050405020304" pitchFamily="18" charset="0"/>
                <a:cs typeface="Times New Roman" panose="02020603050405020304" pitchFamily="18" charset="0"/>
              </a:rPr>
              <a:t>：</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First, BiMamba employs a gating mechanism that adaptively weights features to highlight emotion-relevant information while suppressing noise and redundancy.</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Second, BiMamba models temporal dependencies from both forward and backward perspectives using state-space modeling, thereby capturing richer contextual dynamics.</a:t>
            </a:r>
          </a:p>
          <a:p>
            <a:pPr marL="74295" lvl="1" indent="0">
              <a:buClr>
                <a:srgbClr val="00B050"/>
              </a:buClr>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Finally, BiMamba applies linear projection and residual connection to integrate bidirectional features and stabilize training.</a:t>
            </a:r>
          </a:p>
          <a:p>
            <a:pPr marL="74295" lvl="1" indent="0">
              <a:buClr>
                <a:srgbClr val="00B050"/>
              </a:buClr>
              <a:buFont typeface="Wingdings" panose="05000000000000000000" pitchFamily="2" charset="2"/>
              <a:buNone/>
            </a:pPr>
            <a:endParaRPr lang="en-US" altLang="zh-CN" dirty="0">
              <a:latin typeface="Times New Roman" panose="02020603050405020304" pitchFamily="18" charset="0"/>
              <a:cs typeface="Times New Roman" panose="02020603050405020304" pitchFamily="18" charset="0"/>
            </a:endParaRPr>
          </a:p>
          <a:p>
            <a:pPr marL="74295" lvl="1" indent="0">
              <a:buClr>
                <a:srgbClr val="00B050"/>
              </a:buClr>
              <a:buFont typeface="Wingdings" panose="05000000000000000000" pitchFamily="2" charset="2"/>
              <a:buNone/>
            </a:pPr>
            <a:r>
              <a:rPr lang="zh-CN" altLang="en-US" dirty="0">
                <a:latin typeface="Times New Roman" panose="02020603050405020304" pitchFamily="18" charset="0"/>
                <a:cs typeface="Times New Roman" panose="02020603050405020304" pitchFamily="18" charset="0"/>
              </a:rPr>
              <a:t>我们设计了跨模态</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模块。该模块通过选择性输入机制和双向建模，全面整合了各模态的时间特征。首先介绍核心模块</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，其包含三个关键步骤：第一，</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采用门控机制自适应加权特征，既能突出情感相关信息，又能抑制噪声和冗余；第二，通过状态空间建模从正向和反向视角建模时间依赖关系，从而捕捉更丰富的上下文动态；最后，</a:t>
            </a:r>
            <a:r>
              <a:rPr lang="en-US" altLang="zh-CN" dirty="0">
                <a:latin typeface="Times New Roman" panose="02020603050405020304" pitchFamily="18" charset="0"/>
                <a:cs typeface="Times New Roman" panose="02020603050405020304" pitchFamily="18" charset="0"/>
              </a:rPr>
              <a:t>BiMamba</a:t>
            </a:r>
            <a:r>
              <a:rPr lang="zh-CN" altLang="en-US" dirty="0">
                <a:latin typeface="Times New Roman" panose="02020603050405020304" pitchFamily="18" charset="0"/>
                <a:cs typeface="Times New Roman" panose="02020603050405020304" pitchFamily="18" charset="0"/>
              </a:rPr>
              <a:t>运用线性投影和残差连接来整合双向特征并稳定训练过程。</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课题综述</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2025/11/23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3" name="直接连接符 2"/>
          <p:cNvCxnSpPr/>
          <p:nvPr userDrawn="1"/>
        </p:nvCxnSpPr>
        <p:spPr>
          <a:xfrm flipV="1">
            <a:off x="0" y="915566"/>
            <a:ext cx="9144000" cy="72008"/>
          </a:xfrm>
          <a:prstGeom prst="line">
            <a:avLst/>
          </a:prstGeom>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 name="直接连接符 5"/>
          <p:cNvCxnSpPr/>
          <p:nvPr userDrawn="1"/>
        </p:nvCxnSpPr>
        <p:spPr>
          <a:xfrm flipV="1">
            <a:off x="0" y="4443958"/>
            <a:ext cx="9144000" cy="72008"/>
          </a:xfrm>
          <a:prstGeom prst="line">
            <a:avLst/>
          </a:prstGeom>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8.png"/><Relationship Id="rId7" Type="http://schemas.openxmlformats.org/officeDocument/2006/relationships/image" Target="../media/image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898587" y="940385"/>
            <a:ext cx="7430643" cy="1200329"/>
          </a:xfrm>
          <a:prstGeom prst="rect">
            <a:avLst/>
          </a:prstGeom>
          <a:noFill/>
        </p:spPr>
        <p:txBody>
          <a:bodyPr wrap="square" rtlCol="0">
            <a:spAutoFit/>
          </a:bodyPr>
          <a:lstStyle/>
          <a:p>
            <a:pPr algn="ctr"/>
            <a:r>
              <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 Multimodal BiMamba Network with Test-Time Adaptation for Emotion Recognition Based on Physiological Signals</a:t>
            </a: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707169" y="2319417"/>
            <a:ext cx="7816221" cy="338554"/>
          </a:xfrm>
          <a:prstGeom prst="rect">
            <a:avLst/>
          </a:prstGeom>
          <a:noFill/>
        </p:spPr>
        <p:txBody>
          <a:bodyPr wrap="square" rtlCol="0">
            <a:spAutoFit/>
          </a:bodyPr>
          <a:lstStyle/>
          <a:p>
            <a:pPr algn="ct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Ziyu Jia</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1,2</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Tingyu Du</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mn-ea"/>
              </a:rPr>
              <a:t>3,4</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Zhengyu</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Tian</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Hongkai</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Li</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Yong Zhang</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6</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Chenyu Liu</a:t>
            </a:r>
            <a:r>
              <a:rPr lang="en-US" altLang="zh-CN" sz="16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a:t>
            </a: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15" y="51435"/>
            <a:ext cx="1211580" cy="545465"/>
          </a:xfrm>
          <a:prstGeom prst="rect">
            <a:avLst/>
          </a:prstGeom>
        </p:spPr>
      </p:pic>
      <p:sp>
        <p:nvSpPr>
          <p:cNvPr id="9" name="文本框 8"/>
          <p:cNvSpPr txBox="1"/>
          <p:nvPr/>
        </p:nvSpPr>
        <p:spPr>
          <a:xfrm>
            <a:off x="539552" y="2931790"/>
            <a:ext cx="8076516" cy="1814830"/>
          </a:xfrm>
          <a:prstGeom prst="rect">
            <a:avLst/>
          </a:prstGeom>
          <a:noFill/>
        </p:spPr>
        <p:txBody>
          <a:bodyPr wrap="square" rtlCol="0">
            <a:spAutoFit/>
          </a:bodyPr>
          <a:lstStyle/>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Institute of Automation, Chinese Academy of Sciences</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Shanghai Key Laboratory of Data Science </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Beijing Key Laboratory of Mobile Computing and Pervasive Devices, Institute of Computing Technology, Chinese Academy of Sciences </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University of Chinese Academy of Sciences </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School of Computer Science and Technology, Beijing </a:t>
            </a:r>
            <a:r>
              <a:rPr lang="en-US" altLang="zh-CN" sz="14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Jiaotong</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University </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6</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School of Information Engineering, Huzhou University </a:t>
            </a:r>
          </a:p>
          <a:p>
            <a:pPr algn="ctr"/>
            <a:r>
              <a:rPr lang="en-US" altLang="zh-CN" sz="1400" baseline="30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a:t>
            </a:r>
            <a:r>
              <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School of Computing and Data Science, Nanyang Technological University</a:t>
            </a:r>
            <a:endParaRPr lang="zh-CN" altLang="en-US"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图片 14"/>
          <p:cNvPicPr>
            <a:picLocks noChangeAspect="1"/>
          </p:cNvPicPr>
          <p:nvPr/>
        </p:nvPicPr>
        <p:blipFill>
          <a:blip r:embed="rId3"/>
          <a:stretch>
            <a:fillRect/>
          </a:stretch>
        </p:blipFill>
        <p:spPr>
          <a:xfrm>
            <a:off x="1979930" y="1203960"/>
            <a:ext cx="4893945" cy="1878330"/>
          </a:xfrm>
          <a:prstGeom prst="rect">
            <a:avLst/>
          </a:prstGeom>
        </p:spPr>
      </p:pic>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解决</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1.1: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模态内双向</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Mamba</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模块</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3" name="矩形 2"/>
          <p:cNvSpPr/>
          <p:nvPr/>
        </p:nvSpPr>
        <p:spPr>
          <a:xfrm>
            <a:off x="2555875" y="1402715"/>
            <a:ext cx="780415" cy="133604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611505" y="4081145"/>
            <a:ext cx="6595745"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BiMamba</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进一步对时间维度进行建模。</a:t>
            </a:r>
          </a:p>
        </p:txBody>
      </p:sp>
      <p:sp>
        <p:nvSpPr>
          <p:cNvPr id="6" name="矩形 5"/>
          <p:cNvSpPr/>
          <p:nvPr/>
        </p:nvSpPr>
        <p:spPr>
          <a:xfrm>
            <a:off x="3420110" y="1457325"/>
            <a:ext cx="727075" cy="124015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11505" y="3220720"/>
                <a:ext cx="7702550" cy="64516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Cambria Math" panose="02040503050406030204" charset="0"/>
                    <a:sym typeface="+mn-ea"/>
                  </a:rPr>
                  <a:t>初始编码器</a:t>
                </a:r>
                <a14:m>
                  <m:oMath xmlns:m="http://schemas.openxmlformats.org/officeDocument/2006/math">
                    <m:sSub>
                      <m:sSubPr>
                        <m:ctrlPr>
                          <a:rPr lang="en-US" altLang="zh-CN" b="1" i="1" noProof="0" dirty="0" smtClean="0">
                            <a:ln>
                              <a:noFill/>
                            </a:ln>
                            <a:solidFill>
                              <a:prstClr val="black"/>
                            </a:solidFill>
                            <a:effectLst/>
                            <a:uLnTx/>
                            <a:uFillTx/>
                            <a:latin typeface="Cambria Math" panose="02040503050406030204" pitchFamily="18" charset="0"/>
                            <a:ea typeface="宋体" panose="02010600030101010101" pitchFamily="2" charset="-122"/>
                            <a:cs typeface="Cambria Math" panose="02040503050406030204" charset="0"/>
                            <a:sym typeface="+mn-ea"/>
                          </a:rPr>
                        </m:ctrlPr>
                      </m:sSubPr>
                      <m:e>
                        <m:r>
                          <a:rPr lang="en-US" altLang="zh-CN" b="1"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sym typeface="+mn-ea"/>
                          </a:rPr>
                          <m:t> </m:t>
                        </m:r>
                        <m:r>
                          <a:rPr lang="en-US" altLang="zh-CN" b="1" i="1" noProof="0" dirty="0">
                            <a:ln>
                              <a:noFill/>
                            </a:ln>
                            <a:solidFill>
                              <a:prstClr val="black"/>
                            </a:solidFill>
                            <a:effectLst/>
                            <a:uLnTx/>
                            <a:uFillTx/>
                            <a:latin typeface="Cambria Math" panose="02040503050406030204" charset="0"/>
                            <a:ea typeface="宋体" panose="02010600030101010101" pitchFamily="2" charset="-122"/>
                            <a:cs typeface="Cambria Math" panose="02040503050406030204" charset="0"/>
                            <a:sym typeface="+mn-ea"/>
                          </a:rPr>
                          <m:t>𝑰𝒏𝒊𝒕𝑬𝒏𝒄𝒐𝒅𝒆𝒓</m:t>
                        </m:r>
                      </m:e>
                      <m:sub>
                        <m:r>
                          <a:rPr lang="en-US" altLang="zh-CN" b="1" i="1" noProof="0" dirty="0">
                            <a:ln>
                              <a:noFill/>
                            </a:ln>
                            <a:solidFill>
                              <a:prstClr val="black"/>
                            </a:solidFill>
                            <a:effectLst/>
                            <a:uLnTx/>
                            <a:uFillTx/>
                            <a:latin typeface="Cambria Math" panose="02040503050406030204" charset="0"/>
                            <a:ea typeface="宋体" panose="02010600030101010101" pitchFamily="2" charset="-122"/>
                            <a:cs typeface="Cambria Math" panose="02040503050406030204" charset="0"/>
                            <a:sym typeface="+mn-ea"/>
                          </a:rPr>
                          <m:t>𝒊</m:t>
                        </m:r>
                      </m:sub>
                    </m:sSub>
                  </m:oMath>
                </a14:m>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 </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从各个模态的输入中提取对应模态的浅层特征。</a:t>
                </a:r>
              </a:p>
            </p:txBody>
          </p:sp>
        </mc:Choice>
        <mc:Fallback xmlns="">
          <p:sp>
            <p:nvSpPr>
              <p:cNvPr id="9" name="文本框 8"/>
              <p:cNvSpPr txBox="1">
                <a:spLocks noRot="1" noChangeAspect="1" noMove="1" noResize="1" noEditPoints="1" noAdjustHandles="1" noChangeArrowheads="1" noChangeShapeType="1" noTextEdit="1"/>
              </p:cNvSpPr>
              <p:nvPr/>
            </p:nvSpPr>
            <p:spPr>
              <a:xfrm>
                <a:off x="611505" y="3220720"/>
                <a:ext cx="7702550" cy="645160"/>
              </a:xfrm>
              <a:prstGeom prst="rect">
                <a:avLst/>
              </a:prstGeom>
              <a:blipFill>
                <a:blip r:embed="rId6"/>
                <a:stretch>
                  <a:fillRect l="-475" t="-4717" b="-14151"/>
                </a:stretch>
              </a:blipFill>
            </p:spPr>
            <p:txBody>
              <a:bodyPr/>
              <a:lstStyle/>
              <a:p>
                <a:r>
                  <a:rPr lang="zh-CN" altLang="en-US">
                    <a:noFill/>
                  </a:rPr>
                  <a:t> </a:t>
                </a:r>
              </a:p>
            </p:txBody>
          </p:sp>
        </mc:Fallback>
      </mc:AlternateContent>
      <p:sp>
        <p:nvSpPr>
          <p:cNvPr id="12" name="文本框 11"/>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6F31DA2A-D17F-5014-F4D4-96B3F085FA76}"/>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2" grpId="0"/>
      <p:bldP spid="2" grpId="1"/>
      <p:bldP spid="6" grpId="0" bldLvl="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解决</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1.2: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模态间相关性</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2" name="文本框 1"/>
          <p:cNvSpPr txBox="1"/>
          <p:nvPr/>
        </p:nvSpPr>
        <p:spPr>
          <a:xfrm>
            <a:off x="611505" y="4081145"/>
            <a:ext cx="7062470"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BiMamba</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对不同模态的特征在通道维度上进行双向状态建模。</a:t>
            </a:r>
          </a:p>
        </p:txBody>
      </p:sp>
      <p:sp>
        <p:nvSpPr>
          <p:cNvPr id="9" name="文本框 8"/>
          <p:cNvSpPr txBox="1"/>
          <p:nvPr/>
        </p:nvSpPr>
        <p:spPr>
          <a:xfrm>
            <a:off x="611505" y="3220720"/>
            <a:ext cx="7702550" cy="36830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将各模态特征沿通道维度拼接，并交换时间维度与通道维度的位置。</a:t>
            </a:r>
          </a:p>
        </p:txBody>
      </p:sp>
      <p:pic>
        <p:nvPicPr>
          <p:cNvPr id="14" name="图片 13"/>
          <p:cNvPicPr>
            <a:picLocks noChangeAspect="1"/>
          </p:cNvPicPr>
          <p:nvPr/>
        </p:nvPicPr>
        <p:blipFill>
          <a:blip r:embed="rId5"/>
          <a:stretch>
            <a:fillRect/>
          </a:stretch>
        </p:blipFill>
        <p:spPr>
          <a:xfrm>
            <a:off x="1979930" y="1203960"/>
            <a:ext cx="4893945" cy="1878330"/>
          </a:xfrm>
          <a:prstGeom prst="rect">
            <a:avLst/>
          </a:prstGeom>
        </p:spPr>
      </p:pic>
      <p:sp>
        <p:nvSpPr>
          <p:cNvPr id="12" name="矩形 11"/>
          <p:cNvSpPr/>
          <p:nvPr/>
        </p:nvSpPr>
        <p:spPr>
          <a:xfrm>
            <a:off x="4861560" y="1419860"/>
            <a:ext cx="736600" cy="42545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5652135" y="1419860"/>
            <a:ext cx="582930" cy="36385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82BDE817-3C69-F468-3E10-638A574B2D7E}"/>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bldLvl="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0" y="769620"/>
            <a:ext cx="889381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辅助任务</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2" name="文本框 1"/>
          <p:cNvSpPr txBox="1"/>
          <p:nvPr/>
        </p:nvSpPr>
        <p:spPr>
          <a:xfrm>
            <a:off x="611505" y="4081145"/>
            <a:ext cx="4766310"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总体训练目标定义为：</a:t>
            </a:r>
          </a:p>
        </p:txBody>
      </p:sp>
      <p:sp>
        <p:nvSpPr>
          <p:cNvPr id="9" name="文本框 8"/>
          <p:cNvSpPr txBox="1"/>
          <p:nvPr/>
        </p:nvSpPr>
        <p:spPr>
          <a:xfrm>
            <a:off x="611505" y="3465392"/>
            <a:ext cx="7702550" cy="368300"/>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各模态的交叉熵损失计算公式为：</a:t>
            </a:r>
          </a:p>
        </p:txBody>
      </p:sp>
      <p:pic>
        <p:nvPicPr>
          <p:cNvPr id="14" name="图片 13"/>
          <p:cNvPicPr>
            <a:picLocks noChangeAspect="1"/>
          </p:cNvPicPr>
          <p:nvPr/>
        </p:nvPicPr>
        <p:blipFill>
          <a:blip r:embed="rId5"/>
          <a:stretch>
            <a:fillRect/>
          </a:stretch>
        </p:blipFill>
        <p:spPr>
          <a:xfrm>
            <a:off x="1979930" y="1203960"/>
            <a:ext cx="4893945" cy="1878330"/>
          </a:xfrm>
          <a:prstGeom prst="rect">
            <a:avLst/>
          </a:prstGeom>
        </p:spPr>
      </p:pic>
      <p:sp>
        <p:nvSpPr>
          <p:cNvPr id="12" name="矩形 11"/>
          <p:cNvSpPr/>
          <p:nvPr/>
        </p:nvSpPr>
        <p:spPr>
          <a:xfrm>
            <a:off x="4860290" y="1876425"/>
            <a:ext cx="1932305" cy="99631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4572000" y="3417887"/>
            <a:ext cx="3268345" cy="619125"/>
          </a:xfrm>
          <a:prstGeom prst="rect">
            <a:avLst/>
          </a:prstGeom>
        </p:spPr>
      </p:pic>
      <p:pic>
        <p:nvPicPr>
          <p:cNvPr id="6" name="图片 5"/>
          <p:cNvPicPr>
            <a:picLocks noChangeAspect="1"/>
          </p:cNvPicPr>
          <p:nvPr/>
        </p:nvPicPr>
        <p:blipFill>
          <a:blip r:embed="rId7"/>
          <a:srcRect l="5847"/>
          <a:stretch>
            <a:fillRect/>
          </a:stretch>
        </p:blipFill>
        <p:spPr>
          <a:xfrm>
            <a:off x="5153660" y="3962400"/>
            <a:ext cx="2233295" cy="639445"/>
          </a:xfrm>
          <a:prstGeom prst="rect">
            <a:avLst/>
          </a:prstGeom>
        </p:spPr>
      </p:pic>
      <p:sp>
        <p:nvSpPr>
          <p:cNvPr id="13" name="文本框 12"/>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03771937-0F10-3A63-B821-F6FAA01591B1}"/>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图片 10"/>
          <p:cNvPicPr>
            <a:picLocks noChangeAspect="1"/>
          </p:cNvPicPr>
          <p:nvPr/>
        </p:nvPicPr>
        <p:blipFill>
          <a:blip r:embed="rId3"/>
          <a:stretch>
            <a:fillRect/>
          </a:stretch>
        </p:blipFill>
        <p:spPr>
          <a:xfrm>
            <a:off x="1007604" y="2789064"/>
            <a:ext cx="7128792" cy="1767775"/>
          </a:xfrm>
          <a:prstGeom prst="rect">
            <a:avLst/>
          </a:prstGeom>
        </p:spPr>
      </p:pic>
      <p:sp>
        <p:nvSpPr>
          <p:cNvPr id="2" name="文本框 1"/>
          <p:cNvSpPr txBox="1"/>
          <p:nvPr/>
        </p:nvSpPr>
        <p:spPr>
          <a:xfrm>
            <a:off x="0" y="1564005"/>
            <a:ext cx="8667750" cy="1229995"/>
          </a:xfrm>
          <a:prstGeom prst="rect">
            <a:avLst/>
          </a:prstGeom>
          <a:noFill/>
        </p:spPr>
        <p:txBody>
          <a:bodyPr wrap="square">
            <a:spAutoFit/>
          </a:bodyPr>
          <a:lstStyle/>
          <a:p>
            <a:pPr lvl="0">
              <a:spcBef>
                <a:spcPts val="600"/>
              </a:spcBef>
              <a:defRPr/>
            </a:pPr>
            <a:r>
              <a:rPr kumimoji="0" lang="zh-CN" altLang="en-US" sz="24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解决</a:t>
            </a:r>
            <a:r>
              <a:rPr kumimoji="0" lang="en-US" altLang="zh-CN" sz="24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a:t>
            </a:r>
            <a:r>
              <a:rPr kumimoji="0" lang="zh-CN" altLang="en-US" sz="2000" b="1" u="none" strike="noStrike" kern="1200" cap="none" spc="0" normalizeH="0" baseline="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我们提出了具备两个关键步骤的多模态</a:t>
            </a:r>
            <a:r>
              <a:rPr kumimoji="0" lang="en-US" altLang="zh-CN" sz="2000" b="1" u="none" strike="noStrike" kern="1200" cap="none" spc="0" normalizeH="0" baseline="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TTA</a:t>
            </a:r>
            <a:r>
              <a:rPr kumimoji="0" lang="zh-CN" altLang="en-US" sz="2000" b="1" u="none" strike="noStrike" kern="1200" cap="none" spc="0" normalizeH="0" baseline="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方法</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p>
          <a:p>
            <a:pPr lvl="0">
              <a:spcBef>
                <a:spcPts val="600"/>
              </a:spcBef>
              <a:defRPr/>
            </a:pP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u="sng"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两级熵样本筛选。</a:t>
            </a:r>
            <a:endPar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lvl="0">
              <a:spcBef>
                <a:spcPts val="600"/>
              </a:spcBef>
              <a:defRPr/>
            </a:pP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u="sng"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跨模态互信息共享。</a:t>
            </a:r>
            <a:endPar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9"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4" name="文本框 3"/>
          <p:cNvSpPr txBox="1"/>
          <p:nvPr/>
        </p:nvSpPr>
        <p:spPr>
          <a:xfrm>
            <a:off x="0" y="699770"/>
            <a:ext cx="8947785" cy="398780"/>
          </a:xfrm>
          <a:prstGeom prst="rect">
            <a:avLst/>
          </a:prstGeom>
          <a:noFill/>
        </p:spPr>
        <p:txBody>
          <a:bodyPr wrap="square">
            <a:spAutoFit/>
          </a:bodyPr>
          <a:lstStyle/>
          <a:p>
            <a:pPr lvl="0">
              <a:spcBef>
                <a:spcPts val="600"/>
              </a:spcBef>
              <a:defRPr/>
            </a:pPr>
            <a:r>
              <a:rPr kumimoji="0" lang="zh-CN" altLang="en-US"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r>
              <a:rPr kumimoji="0" lang="en-US" altLang="zh-CN"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如何减轻多模态情绪相关的生理信号缺失对模型的影响</a:t>
            </a:r>
            <a:r>
              <a:rPr lang="en-US" altLang="zh-CN"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文本框 5"/>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F7FCFBAD-A2CE-AD34-4C78-8B6985B7E5CF}"/>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0" y="699770"/>
            <a:ext cx="8884285" cy="72199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Step1: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两级熵样本筛选</a:t>
            </a:r>
            <a:endParaRPr lang="en-US" altLang="zh-CN" b="1" dirty="0">
              <a:solidFill>
                <a:srgbClr val="00B0F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选择性保留具有</a:t>
            </a:r>
            <a:r>
              <a:rPr lang="zh-CN" altLang="en-US" b="1" u="sng"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低多模态熵</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和</a:t>
            </a:r>
            <a:r>
              <a:rPr lang="zh-CN" altLang="en-US" b="1" u="sng"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高单模态熵</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的样本。</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1" name="图片 10"/>
          <p:cNvPicPr>
            <a:picLocks noChangeAspect="1"/>
          </p:cNvPicPr>
          <p:nvPr/>
        </p:nvPicPr>
        <p:blipFill>
          <a:blip r:embed="rId3"/>
          <a:stretch>
            <a:fillRect/>
          </a:stretch>
        </p:blipFill>
        <p:spPr>
          <a:xfrm>
            <a:off x="4192905" y="3495040"/>
            <a:ext cx="4915535" cy="1219200"/>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5" name="矩形 14"/>
          <p:cNvSpPr/>
          <p:nvPr/>
        </p:nvSpPr>
        <p:spPr>
          <a:xfrm>
            <a:off x="5704840" y="3494405"/>
            <a:ext cx="1450340" cy="11449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12700" y="2995538"/>
            <a:ext cx="8896985"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接下来，我们采用基于熵的迭代样本筛选策略，逐步扩大目标域样本的覆盖范围。</a:t>
            </a:r>
          </a:p>
        </p:txBody>
      </p:sp>
      <p:sp>
        <p:nvSpPr>
          <p:cNvPr id="6" name="文本框 5"/>
          <p:cNvSpPr txBox="1"/>
          <p:nvPr/>
        </p:nvSpPr>
        <p:spPr>
          <a:xfrm>
            <a:off x="899795" y="1647190"/>
            <a:ext cx="1136015" cy="337185"/>
          </a:xfrm>
          <a:prstGeom prst="rect">
            <a:avLst/>
          </a:prstGeom>
          <a:noFill/>
        </p:spPr>
        <p:txBody>
          <a:bodyPr wrap="square" rtlCol="0" anchor="t">
            <a:spAutoFit/>
          </a:bodyPr>
          <a:lstStyle/>
          <a:p>
            <a:r>
              <a:rPr lang="zh-CN" altLang="en-US" sz="1600" b="1"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多模态熵</a:t>
            </a:r>
          </a:p>
        </p:txBody>
      </p:sp>
      <p:sp>
        <p:nvSpPr>
          <p:cNvPr id="17" name="左大括号 16"/>
          <p:cNvSpPr/>
          <p:nvPr/>
        </p:nvSpPr>
        <p:spPr>
          <a:xfrm>
            <a:off x="2199005" y="1575435"/>
            <a:ext cx="217805" cy="4711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416810" y="1872615"/>
            <a:ext cx="6154420" cy="306705"/>
          </a:xfrm>
          <a:prstGeom prst="rect">
            <a:avLst/>
          </a:prstGeom>
          <a:noFill/>
        </p:spPr>
        <p:txBody>
          <a:bodyPr wrap="square" rtlCol="0" anchor="t">
            <a:spAutoFit/>
          </a:bodyPr>
          <a:lstStyle/>
          <a:p>
            <a:r>
              <a:rPr lang="zh-CN" altLang="en-US" sz="1400" b="1"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高</a:t>
            </a:r>
            <a:r>
              <a:rPr lang="zh-CN" altLang="en-US" sz="140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：不确定性高，通常意味着与源域数据之间存在强烈的分布偏移。</a:t>
            </a:r>
          </a:p>
        </p:txBody>
      </p:sp>
      <p:sp>
        <p:nvSpPr>
          <p:cNvPr id="20" name="文本框 19"/>
          <p:cNvSpPr txBox="1"/>
          <p:nvPr/>
        </p:nvSpPr>
        <p:spPr>
          <a:xfrm>
            <a:off x="899795" y="2448560"/>
            <a:ext cx="1136015" cy="337185"/>
          </a:xfrm>
          <a:prstGeom prst="rect">
            <a:avLst/>
          </a:prstGeom>
          <a:noFill/>
        </p:spPr>
        <p:txBody>
          <a:bodyPr wrap="square" rtlCol="0" anchor="t">
            <a:spAutoFit/>
          </a:bodyPr>
          <a:lstStyle/>
          <a:p>
            <a:r>
              <a:rPr lang="zh-CN" altLang="en-US" sz="1600" b="1"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单模态熵</a:t>
            </a:r>
          </a:p>
        </p:txBody>
      </p:sp>
      <p:sp>
        <p:nvSpPr>
          <p:cNvPr id="21" name="左大括号 20"/>
          <p:cNvSpPr/>
          <p:nvPr/>
        </p:nvSpPr>
        <p:spPr>
          <a:xfrm>
            <a:off x="2199005" y="2376805"/>
            <a:ext cx="217805" cy="4711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416810" y="2664460"/>
            <a:ext cx="6154420" cy="306705"/>
          </a:xfrm>
          <a:prstGeom prst="rect">
            <a:avLst/>
          </a:prstGeom>
          <a:noFill/>
        </p:spPr>
        <p:txBody>
          <a:bodyPr wrap="square" rtlCol="0" anchor="t">
            <a:spAutoFit/>
          </a:bodyPr>
          <a:lstStyle/>
          <a:p>
            <a:r>
              <a:rPr lang="zh-CN" altLang="en-US" sz="140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高：该样本蕴含丰富的多模态信息。</a:t>
            </a:r>
          </a:p>
        </p:txBody>
      </p:sp>
      <p:sp>
        <p:nvSpPr>
          <p:cNvPr id="24" name="文本框 23"/>
          <p:cNvSpPr txBox="1"/>
          <p:nvPr/>
        </p:nvSpPr>
        <p:spPr>
          <a:xfrm>
            <a:off x="2416810" y="2193290"/>
            <a:ext cx="6671945" cy="306705"/>
          </a:xfrm>
          <a:prstGeom prst="rect">
            <a:avLst/>
          </a:prstGeom>
          <a:noFill/>
        </p:spPr>
        <p:txBody>
          <a:bodyPr wrap="square" rtlCol="0" anchor="t">
            <a:spAutoFit/>
          </a:bodyPr>
          <a:lstStyle/>
          <a:p>
            <a:r>
              <a:rPr lang="zh-CN" altLang="en-US" sz="140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低：该样本的仅包含受限的多模态信息。</a:t>
            </a:r>
          </a:p>
        </p:txBody>
      </p:sp>
      <p:sp>
        <p:nvSpPr>
          <p:cNvPr id="25" name="文本框 24"/>
          <p:cNvSpPr txBox="1"/>
          <p:nvPr/>
        </p:nvSpPr>
        <p:spPr>
          <a:xfrm>
            <a:off x="2416810" y="1410335"/>
            <a:ext cx="5791835" cy="306705"/>
          </a:xfrm>
          <a:prstGeom prst="rect">
            <a:avLst/>
          </a:prstGeom>
          <a:noFill/>
        </p:spPr>
        <p:txBody>
          <a:bodyPr wrap="square" rtlCol="0" anchor="t">
            <a:spAutoFit/>
          </a:bodyPr>
          <a:lstStyle/>
          <a:p>
            <a:r>
              <a:rPr lang="zh-CN" altLang="en-US" sz="1400" b="1"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低</a:t>
            </a:r>
            <a:r>
              <a:rPr lang="zh-CN" altLang="en-US" sz="140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：更可靠，通常意味着这批样本的分布更加接近于源域的数据分布。</a:t>
            </a:r>
          </a:p>
        </p:txBody>
      </p:sp>
      <p:sp>
        <p:nvSpPr>
          <p:cNvPr id="9" name="文本框 8"/>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0D02C72A-7612-6AD4-A250-CB987DE83CFE}"/>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7" grpId="0" bldLvl="0" animBg="1"/>
      <p:bldP spid="17" grpId="1" animBg="1"/>
      <p:bldP spid="18" grpId="0"/>
      <p:bldP spid="18" grpId="1"/>
      <p:bldP spid="20" grpId="0"/>
      <p:bldP spid="20" grpId="1"/>
      <p:bldP spid="21" grpId="0" bldLvl="0" animBg="1"/>
      <p:bldP spid="21" grpId="1" animBg="1"/>
      <p:bldP spid="22" grpId="0"/>
      <p:bldP spid="22" grpId="1"/>
      <p:bldP spid="24" grpId="0"/>
      <p:bldP spid="24" grpId="1"/>
      <p:bldP spid="25" grpId="0"/>
      <p:bldP spid="2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0" y="699770"/>
            <a:ext cx="8884285" cy="72199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Step1: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两级熵样本筛选</a:t>
            </a:r>
            <a:endParaRPr lang="en-US" altLang="zh-CN" b="1" dirty="0">
              <a:solidFill>
                <a:srgbClr val="00B0F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首先，我们计算每个样本的多模态熵和单模态熵。</a:t>
            </a:r>
          </a:p>
        </p:txBody>
      </p:sp>
      <p:pic>
        <p:nvPicPr>
          <p:cNvPr id="11" name="图片 10"/>
          <p:cNvPicPr>
            <a:picLocks noChangeAspect="1"/>
          </p:cNvPicPr>
          <p:nvPr/>
        </p:nvPicPr>
        <p:blipFill>
          <a:blip r:embed="rId3"/>
          <a:stretch>
            <a:fillRect/>
          </a:stretch>
        </p:blipFill>
        <p:spPr>
          <a:xfrm>
            <a:off x="4192905" y="3495040"/>
            <a:ext cx="4915535" cy="1219200"/>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5" name="矩形 14"/>
          <p:cNvSpPr/>
          <p:nvPr/>
        </p:nvSpPr>
        <p:spPr>
          <a:xfrm>
            <a:off x="5704840" y="3494405"/>
            <a:ext cx="1450340" cy="11449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0" y="2283460"/>
            <a:ext cx="8799195"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接下来，采用逐步递增的阈值来确保平滑过渡。具体阈值定义如下：</a:t>
            </a:r>
          </a:p>
        </p:txBody>
      </p:sp>
      <p:pic>
        <p:nvPicPr>
          <p:cNvPr id="16" name="图片 15"/>
          <p:cNvPicPr>
            <a:picLocks noChangeAspect="1"/>
          </p:cNvPicPr>
          <p:nvPr/>
        </p:nvPicPr>
        <p:blipFill>
          <a:blip r:embed="rId6"/>
          <a:stretch>
            <a:fillRect/>
          </a:stretch>
        </p:blipFill>
        <p:spPr>
          <a:xfrm>
            <a:off x="2842895" y="2583815"/>
            <a:ext cx="2183130" cy="908685"/>
          </a:xfrm>
          <a:prstGeom prst="rect">
            <a:avLst/>
          </a:prstGeom>
        </p:spPr>
      </p:pic>
      <p:pic>
        <p:nvPicPr>
          <p:cNvPr id="19" name="图片 18"/>
          <p:cNvPicPr>
            <a:picLocks noChangeAspect="1"/>
          </p:cNvPicPr>
          <p:nvPr/>
        </p:nvPicPr>
        <p:blipFill>
          <a:blip r:embed="rId7"/>
          <a:stretch>
            <a:fillRect/>
          </a:stretch>
        </p:blipFill>
        <p:spPr>
          <a:xfrm>
            <a:off x="2700020" y="1444625"/>
            <a:ext cx="2508250" cy="815975"/>
          </a:xfrm>
          <a:prstGeom prst="rect">
            <a:avLst/>
          </a:prstGeom>
        </p:spPr>
      </p:pic>
      <p:sp>
        <p:nvSpPr>
          <p:cNvPr id="23" name="文本框 22"/>
          <p:cNvSpPr txBox="1"/>
          <p:nvPr/>
        </p:nvSpPr>
        <p:spPr>
          <a:xfrm>
            <a:off x="0" y="3508375"/>
            <a:ext cx="4078605"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最后，筛选采用以下识别标准。</a:t>
            </a:r>
          </a:p>
        </p:txBody>
      </p:sp>
      <p:pic>
        <p:nvPicPr>
          <p:cNvPr id="26" name="图片 25"/>
          <p:cNvPicPr>
            <a:picLocks noChangeAspect="1"/>
          </p:cNvPicPr>
          <p:nvPr/>
        </p:nvPicPr>
        <p:blipFill>
          <a:blip r:embed="rId8"/>
          <a:stretch>
            <a:fillRect/>
          </a:stretch>
        </p:blipFill>
        <p:spPr>
          <a:xfrm>
            <a:off x="539750" y="4169410"/>
            <a:ext cx="2981325" cy="443230"/>
          </a:xfrm>
          <a:prstGeom prst="rect">
            <a:avLst/>
          </a:prstGeom>
        </p:spPr>
      </p:pic>
      <p:sp>
        <p:nvSpPr>
          <p:cNvPr id="4" name="文本框 3"/>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32808C4D-E12B-14EC-4584-3E6E56C9D936}"/>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3" grpId="0"/>
      <p:bldP spid="2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147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8346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0" y="751240"/>
            <a:ext cx="9053195" cy="99885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Step2: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跨模态互信息共享</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跨模态信息共享通过利用信息量更大的模态来指导信息缺失严重的模态，从而缓解跨模态分布偏移的放大效应。</a:t>
            </a:r>
          </a:p>
        </p:txBody>
      </p:sp>
      <p:cxnSp>
        <p:nvCxnSpPr>
          <p:cNvPr id="12" name="直接连接符 11"/>
          <p:cNvCxnSpPr/>
          <p:nvPr/>
        </p:nvCxnSpPr>
        <p:spPr>
          <a:xfrm flipV="1">
            <a:off x="0" y="67860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102905"/>
            <a:ext cx="1211580" cy="545465"/>
          </a:xfrm>
          <a:prstGeom prst="rect">
            <a:avLst/>
          </a:prstGeom>
        </p:spPr>
      </p:pic>
      <p:pic>
        <p:nvPicPr>
          <p:cNvPr id="6" name="图片 5"/>
          <p:cNvPicPr>
            <a:picLocks noChangeAspect="1"/>
          </p:cNvPicPr>
          <p:nvPr/>
        </p:nvPicPr>
        <p:blipFill>
          <a:blip r:embed="rId5"/>
          <a:stretch>
            <a:fillRect/>
          </a:stretch>
        </p:blipFill>
        <p:spPr>
          <a:xfrm>
            <a:off x="4192905" y="3546510"/>
            <a:ext cx="4915535" cy="1219200"/>
          </a:xfrm>
          <a:prstGeom prst="rect">
            <a:avLst/>
          </a:prstGeom>
        </p:spPr>
      </p:pic>
      <p:sp>
        <p:nvSpPr>
          <p:cNvPr id="9" name="矩形 8"/>
          <p:cNvSpPr/>
          <p:nvPr/>
        </p:nvSpPr>
        <p:spPr>
          <a:xfrm>
            <a:off x="7129145" y="3570005"/>
            <a:ext cx="1894840" cy="120967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0" y="1975520"/>
            <a:ext cx="9144000"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具体而言，我们将第</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i</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种模态的预测概率的互补概率定义为：</a:t>
            </a:r>
          </a:p>
        </p:txBody>
      </p:sp>
      <p:pic>
        <p:nvPicPr>
          <p:cNvPr id="16" name="图片 15"/>
          <p:cNvPicPr>
            <a:picLocks noChangeAspect="1"/>
          </p:cNvPicPr>
          <p:nvPr/>
        </p:nvPicPr>
        <p:blipFill>
          <a:blip r:embed="rId6"/>
          <a:stretch>
            <a:fillRect/>
          </a:stretch>
        </p:blipFill>
        <p:spPr>
          <a:xfrm>
            <a:off x="2555875" y="2550830"/>
            <a:ext cx="3138170" cy="723265"/>
          </a:xfrm>
          <a:prstGeom prst="rect">
            <a:avLst/>
          </a:prstGeom>
        </p:spPr>
      </p:pic>
      <p:sp>
        <p:nvSpPr>
          <p:cNvPr id="11" name="文本框 10"/>
          <p:cNvSpPr txBox="1"/>
          <p:nvPr/>
        </p:nvSpPr>
        <p:spPr>
          <a:xfrm>
            <a:off x="107950" y="10290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A3E65779-357B-E64A-C880-B8FDDED37683}"/>
              </a:ext>
            </a:extLst>
          </p:cNvPr>
          <p:cNvSpPr txBox="1"/>
          <p:nvPr/>
        </p:nvSpPr>
        <p:spPr>
          <a:xfrm>
            <a:off x="7445394" y="485641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0" y="699770"/>
            <a:ext cx="9053195"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Step2: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跨模态互信息共享</a:t>
            </a:r>
          </a:p>
        </p:txBody>
      </p:sp>
      <p:cxnSp>
        <p:nvCxnSpPr>
          <p:cNvPr id="12" name="直接连接符 1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pic>
        <p:nvPicPr>
          <p:cNvPr id="6" name="图片 5"/>
          <p:cNvPicPr>
            <a:picLocks noChangeAspect="1"/>
          </p:cNvPicPr>
          <p:nvPr/>
        </p:nvPicPr>
        <p:blipFill>
          <a:blip r:embed="rId5"/>
          <a:stretch>
            <a:fillRect/>
          </a:stretch>
        </p:blipFill>
        <p:spPr>
          <a:xfrm>
            <a:off x="4192905" y="3495040"/>
            <a:ext cx="4915535" cy="1219200"/>
          </a:xfrm>
          <a:prstGeom prst="rect">
            <a:avLst/>
          </a:prstGeom>
        </p:spPr>
      </p:pic>
      <p:sp>
        <p:nvSpPr>
          <p:cNvPr id="9" name="矩形 8"/>
          <p:cNvSpPr/>
          <p:nvPr/>
        </p:nvSpPr>
        <p:spPr>
          <a:xfrm>
            <a:off x="7129145" y="3518535"/>
            <a:ext cx="1602740" cy="96393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0" y="1059815"/>
            <a:ext cx="9144000" cy="36830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为提升跨模态预测的一致性，可通过最小化概率与其互补概率间的</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KL</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散度来实现。</a:t>
            </a:r>
          </a:p>
        </p:txBody>
      </p:sp>
      <p:pic>
        <p:nvPicPr>
          <p:cNvPr id="2" name="图片 1"/>
          <p:cNvPicPr>
            <a:picLocks noChangeAspect="1"/>
          </p:cNvPicPr>
          <p:nvPr/>
        </p:nvPicPr>
        <p:blipFill>
          <a:blip r:embed="rId6"/>
          <a:stretch>
            <a:fillRect/>
          </a:stretch>
        </p:blipFill>
        <p:spPr>
          <a:xfrm>
            <a:off x="81280" y="3075940"/>
            <a:ext cx="4029710" cy="1061720"/>
          </a:xfrm>
          <a:prstGeom prst="rect">
            <a:avLst/>
          </a:prstGeom>
        </p:spPr>
      </p:pic>
      <p:sp>
        <p:nvSpPr>
          <p:cNvPr id="10" name="文本框 9"/>
          <p:cNvSpPr txBox="1"/>
          <p:nvPr/>
        </p:nvSpPr>
        <p:spPr>
          <a:xfrm>
            <a:off x="0" y="1791335"/>
            <a:ext cx="9144000"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然而，若某模态严重损坏，最小化</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KL</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散度可能对信息模态产生负面影响。因此，我们还引入多模态概率以提升系统稳定性和可靠性。跨模态互信息共享损失定义为：</a:t>
            </a:r>
          </a:p>
        </p:txBody>
      </p:sp>
      <p:sp>
        <p:nvSpPr>
          <p:cNvPr id="11" name="文本框 10"/>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3A8A156B-2C68-28D5-24E7-BD806B0FB999}"/>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0" y="727075"/>
            <a:ext cx="8884285" cy="998855"/>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TTA</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优化</a:t>
            </a:r>
            <a:endPar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损失计算</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我们采用加权项来强调样本在自适应过程中的贡献。权重项与最终损失函数的定义如下：</a:t>
            </a:r>
          </a:p>
        </p:txBody>
      </p:sp>
      <p:sp>
        <p:nvSpPr>
          <p:cNvPr id="9" name="文本框 8"/>
          <p:cNvSpPr txBox="1"/>
          <p:nvPr/>
        </p:nvSpPr>
        <p:spPr>
          <a:xfrm>
            <a:off x="35560" y="2537460"/>
            <a:ext cx="8760460" cy="645160"/>
          </a:xfrm>
          <a:prstGeom prst="rect">
            <a:avLst/>
          </a:prstGeom>
          <a:noFill/>
        </p:spPr>
        <p:txBody>
          <a:bodyPr wrap="square" rtlCol="0" anchor="t">
            <a:spAutoFit/>
          </a:bodyPr>
          <a:lstStyle/>
          <a:p>
            <a:pPr marL="285750" marR="0" lvl="0" indent="-285750" defTabSz="914400" rtl="0" eaLnBrk="1" fontAlgn="auto" latinLnBrk="0" hangingPunct="1">
              <a:lnSpc>
                <a:spcPct val="100000"/>
              </a:lnSpc>
              <a:spcBef>
                <a:spcPts val="600"/>
              </a:spcBef>
              <a:spcAft>
                <a:spcPts val="0"/>
              </a:spcAft>
              <a:buClr>
                <a:srgbClr val="00B050"/>
              </a:buClr>
              <a:buSzTx/>
              <a:buFont typeface="Wingdings" panose="05000000000000000000" pitchFamily="2" charset="2"/>
              <a:buChar char="u"/>
              <a:defRPr/>
            </a:pPr>
            <a:r>
              <a:rPr lang="zh-CN" altLang="en-US"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微调细节</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仅对初始编码器的第一卷积层参数、跨模态</a:t>
            </a:r>
            <a:r>
              <a:rPr lang="en-US" altLang="zh-CN"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BiMamba</a:t>
            </a: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模块的第一个全连接层参数，以及所有批量归一化层参数进行微调。</a:t>
            </a:r>
          </a:p>
        </p:txBody>
      </p:sp>
      <p:pic>
        <p:nvPicPr>
          <p:cNvPr id="13" name="图片 12"/>
          <p:cNvPicPr>
            <a:picLocks noChangeAspect="1"/>
          </p:cNvPicPr>
          <p:nvPr/>
        </p:nvPicPr>
        <p:blipFill>
          <a:blip r:embed="rId3"/>
          <a:stretch>
            <a:fillRect/>
          </a:stretch>
        </p:blipFill>
        <p:spPr>
          <a:xfrm>
            <a:off x="3131820" y="1818640"/>
            <a:ext cx="2019300" cy="387350"/>
          </a:xfrm>
          <a:prstGeom prst="rect">
            <a:avLst/>
          </a:prstGeom>
        </p:spPr>
      </p:pic>
      <p:pic>
        <p:nvPicPr>
          <p:cNvPr id="14" name="图片 13"/>
          <p:cNvPicPr>
            <a:picLocks noChangeAspect="1"/>
          </p:cNvPicPr>
          <p:nvPr/>
        </p:nvPicPr>
        <p:blipFill>
          <a:blip r:embed="rId4"/>
          <a:stretch>
            <a:fillRect/>
          </a:stretch>
        </p:blipFill>
        <p:spPr>
          <a:xfrm>
            <a:off x="2555875" y="2299335"/>
            <a:ext cx="3529330" cy="238125"/>
          </a:xfrm>
          <a:prstGeom prst="rect">
            <a:avLst/>
          </a:prstGeom>
        </p:spPr>
      </p:pic>
      <p:pic>
        <p:nvPicPr>
          <p:cNvPr id="15" name="图片 14"/>
          <p:cNvPicPr>
            <a:picLocks noChangeAspect="1"/>
          </p:cNvPicPr>
          <p:nvPr/>
        </p:nvPicPr>
        <p:blipFill>
          <a:blip r:embed="rId5"/>
          <a:stretch>
            <a:fillRect/>
          </a:stretch>
        </p:blipFill>
        <p:spPr>
          <a:xfrm>
            <a:off x="1331595" y="3867785"/>
            <a:ext cx="1282065" cy="405765"/>
          </a:xfrm>
          <a:prstGeom prst="rect">
            <a:avLst/>
          </a:prstGeom>
        </p:spPr>
      </p:pic>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2405" y="51435"/>
            <a:ext cx="1211580" cy="545465"/>
          </a:xfrm>
          <a:prstGeom prst="rect">
            <a:avLst/>
          </a:prstGeom>
        </p:spPr>
      </p:pic>
      <p:pic>
        <p:nvPicPr>
          <p:cNvPr id="6" name="图片 5"/>
          <p:cNvPicPr>
            <a:picLocks noChangeAspect="1"/>
          </p:cNvPicPr>
          <p:nvPr/>
        </p:nvPicPr>
        <p:blipFill>
          <a:blip r:embed="rId8"/>
          <a:stretch>
            <a:fillRect/>
          </a:stretch>
        </p:blipFill>
        <p:spPr>
          <a:xfrm>
            <a:off x="4192905" y="3495040"/>
            <a:ext cx="4915535" cy="1219200"/>
          </a:xfrm>
          <a:prstGeom prst="rect">
            <a:avLst/>
          </a:prstGeom>
        </p:spPr>
      </p:pic>
      <p:sp>
        <p:nvSpPr>
          <p:cNvPr id="12" name="矩形 11"/>
          <p:cNvSpPr/>
          <p:nvPr/>
        </p:nvSpPr>
        <p:spPr>
          <a:xfrm>
            <a:off x="7236460" y="3803015"/>
            <a:ext cx="1787525" cy="6819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E837921B-5F46-1941-0766-D019A55400D8}"/>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0" y="1082040"/>
            <a:ext cx="9144000" cy="3453765"/>
          </a:xfrm>
          <a:prstGeom prst="rect">
            <a:avLst/>
          </a:prstGeom>
          <a:noFill/>
        </p:spPr>
        <p:txBody>
          <a:bodyPr wrap="square" rtlCol="0">
            <a:spAutoFit/>
          </a:bodyPr>
          <a:lstStyle/>
          <a:p>
            <a:pPr>
              <a:spcBef>
                <a:spcPts val="600"/>
              </a:spcBef>
              <a:spcAft>
                <a:spcPts val="600"/>
              </a:spcAft>
              <a:buClr>
                <a:srgbClr val="00B050"/>
              </a:buCl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DEAP</a:t>
            </a:r>
            <a:endParaRPr lang="en-US" altLang="zh-CN" b="1" dirty="0">
              <a:latin typeface="微软雅黑" panose="020B0503020204020204" pitchFamily="34" charset="-122"/>
              <a:ea typeface="微软雅黑" panose="020B0503020204020204" pitchFamily="34" charset="-122"/>
            </a:endParaRPr>
          </a:p>
          <a:p>
            <a:pPr marL="285750" indent="-285750" algn="just">
              <a:spcBef>
                <a:spcPts val="3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本研究共招募</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名受试者，每位受试者完成</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组一分钟音乐视频试听。</a:t>
            </a:r>
          </a:p>
          <a:p>
            <a:pPr marL="285750" indent="-285750" algn="just">
              <a:spcBef>
                <a:spcPts val="3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通道</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BioSemi</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脑电图仪（</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10-20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导联系统）配合</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个生理信号（呼吸、</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EOG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、肌电图）进行同步采集。</a:t>
            </a:r>
          </a:p>
          <a:p>
            <a:pPr marL="285750" indent="-285750" algn="just">
              <a:spcBef>
                <a:spcPts val="3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所有信号经</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128Hz</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重采样处理，脑电图信号经过</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4-45Hz</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滤波，剔除眼球伪迹。</a:t>
            </a:r>
          </a:p>
          <a:p>
            <a:pPr marL="285750" indent="-285750" algn="just">
              <a:spcBef>
                <a:spcPts val="3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情绪唤醒度与效价评分采用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分制，情绪强度阈值设定为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分（高</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低情绪）。</a:t>
            </a:r>
          </a:p>
          <a:p>
            <a:pPr indent="0" algn="just">
              <a:spcBef>
                <a:spcPts val="300"/>
              </a:spcBef>
              <a:buClr>
                <a:srgbClr val="00B050"/>
              </a:buClr>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MAHNOB-HCI</a:t>
            </a:r>
            <a:endParaRPr lang="en-US" altLang="zh-CN" dirty="0">
              <a:latin typeface="微软雅黑" panose="020B0503020204020204" pitchFamily="34" charset="-122"/>
              <a:ea typeface="微软雅黑" panose="020B0503020204020204" pitchFamily="34" charset="-122"/>
            </a:endParaRPr>
          </a:p>
          <a:p>
            <a:pPr marL="285750" indent="-285750" algn="just">
              <a:spcBef>
                <a:spcPts val="300"/>
              </a:spcBef>
              <a:buClr>
                <a:srgbClr val="00B050"/>
              </a:buClr>
              <a:buFont typeface="Wingdings" panose="05000000000000000000" pitchFamily="2" charset="2"/>
              <a:buChar char="u"/>
            </a:pP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研究共纳入</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名受试者，完成</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次视频试听测试，采用</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级自我评分（最终使用</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名受试者数据）。</a:t>
            </a:r>
          </a:p>
          <a:p>
            <a:pPr marL="285750" indent="-285750" algn="just">
              <a:spcBef>
                <a:spcPts val="300"/>
              </a:spcBef>
              <a:buClr>
                <a:srgbClr val="00B050"/>
              </a:buClr>
              <a:buFont typeface="Wingdings" panose="05000000000000000000" pitchFamily="2" charset="2"/>
              <a:buChar char="u"/>
            </a:pP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脑电图设备为</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通道</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BioSemi Active II</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系统，同步采集</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种生理信号（心电图、肌电图、呼吸频率、体温等）。</a:t>
            </a:r>
          </a:p>
          <a:p>
            <a:pPr marL="285750" indent="-285750" algn="just">
              <a:spcBef>
                <a:spcPts val="300"/>
              </a:spcBef>
              <a:buClr>
                <a:srgbClr val="00B050"/>
              </a:buClr>
              <a:buFont typeface="Wingdings" panose="05000000000000000000" pitchFamily="2" charset="2"/>
              <a:buChar char="u"/>
            </a:pP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保持原始</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256Hz</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采样率。</a:t>
            </a:r>
          </a:p>
          <a:p>
            <a:pPr marL="285750" indent="-285750" algn="just">
              <a:spcBef>
                <a:spcPts val="300"/>
              </a:spcBef>
              <a:buClr>
                <a:srgbClr val="00B050"/>
              </a:buClr>
              <a:buFont typeface="Wingdings" panose="05000000000000000000" pitchFamily="2" charset="2"/>
              <a:buChar char="u"/>
            </a:pP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情绪唤醒度与效价均采用</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级评分，情绪阈值设定为</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分（高</a:t>
            </a:r>
            <a:r>
              <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低情绪）。</a:t>
            </a:r>
            <a:endParaRPr lang="en-US" altLang="zh-CN" sz="15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74" y="672232"/>
            <a:ext cx="1403722" cy="400110"/>
          </a:xfrm>
          <a:prstGeom prst="rect">
            <a:avLst/>
          </a:prstGeom>
          <a:noFill/>
        </p:spPr>
        <p:txBody>
          <a:bodyPr wrap="square" rtlCol="0">
            <a:spAutoFit/>
          </a:bodyPr>
          <a:lstStyle/>
          <a:p>
            <a:r>
              <a:rPr lang="en-US" altLang="zh-CN" sz="20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Datasets:</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接连接符 1"/>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5" name="文本框 4"/>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实验</a:t>
            </a:r>
          </a:p>
        </p:txBody>
      </p:sp>
      <p:sp>
        <p:nvSpPr>
          <p:cNvPr id="6" name="文本框 5">
            <a:extLst>
              <a:ext uri="{FF2B5EF4-FFF2-40B4-BE49-F238E27FC236}">
                <a16:creationId xmlns:a16="http://schemas.microsoft.com/office/drawing/2014/main" id="{B9B63A43-FA45-ACB9-1B21-E32BA2360CCF}"/>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71591"/>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08205" y="51307"/>
            <a:ext cx="3960440"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引言</a:t>
            </a:r>
          </a:p>
        </p:txBody>
      </p:sp>
      <p:sp>
        <p:nvSpPr>
          <p:cNvPr id="10" name="文本框 9"/>
          <p:cNvSpPr txBox="1"/>
          <p:nvPr/>
        </p:nvSpPr>
        <p:spPr>
          <a:xfrm>
            <a:off x="0" y="2009011"/>
            <a:ext cx="6059170" cy="398780"/>
          </a:xfrm>
          <a:prstGeom prst="rect">
            <a:avLst/>
          </a:prstGeom>
          <a:noFill/>
        </p:spPr>
        <p:txBody>
          <a:bodyPr wrap="square" rtlCol="0">
            <a:spAutoFit/>
          </a:bodyPr>
          <a:lstStyle/>
          <a:p>
            <a:pPr marL="285750" indent="-285750" fontAlgn="auto">
              <a:spcAft>
                <a:spcPts val="1800"/>
              </a:spcAft>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生理信号</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客观地反映人体真实的情绪状态。</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 name="直接连接符 2"/>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4" name="文本框 3"/>
          <p:cNvSpPr txBox="1"/>
          <p:nvPr/>
        </p:nvSpPr>
        <p:spPr>
          <a:xfrm>
            <a:off x="0" y="2801099"/>
            <a:ext cx="6059170" cy="706755"/>
          </a:xfrm>
          <a:prstGeom prst="rect">
            <a:avLst/>
          </a:prstGeom>
          <a:noFill/>
        </p:spPr>
        <p:txBody>
          <a:bodyPr wrap="square" rtlCol="0">
            <a:spAutoFit/>
          </a:bodyPr>
          <a:lstStyle/>
          <a:p>
            <a:pPr marL="285750" indent="-285750" fontAlgn="auto">
              <a:spcAft>
                <a:spcPts val="1800"/>
              </a:spcAft>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多模态</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生理信号进行情绪识别能够提供更加全面的情绪评估。</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251460" y="988060"/>
            <a:ext cx="7092950" cy="460375"/>
          </a:xfrm>
          <a:prstGeom prst="rect">
            <a:avLst/>
          </a:prstGeom>
          <a:noFill/>
        </p:spPr>
        <p:txBody>
          <a:bodyPr wrap="square" rtlCol="0" anchor="t">
            <a:spAutoFit/>
          </a:bodyPr>
          <a:lstStyle/>
          <a:p>
            <a:pPr fontAlgn="auto">
              <a:spcAft>
                <a:spcPts val="1800"/>
              </a:spcAft>
            </a:pPr>
            <a:r>
              <a:rPr lang="zh-CN" altLang="en-US"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基于生理信号进行情绪识别</a:t>
            </a:r>
          </a:p>
        </p:txBody>
      </p:sp>
      <p:pic>
        <p:nvPicPr>
          <p:cNvPr id="2" name="图片 1"/>
          <p:cNvPicPr>
            <a:picLocks noChangeAspect="1"/>
          </p:cNvPicPr>
          <p:nvPr/>
        </p:nvPicPr>
        <p:blipFill>
          <a:blip r:embed="rId5"/>
          <a:srcRect l="3785"/>
          <a:stretch>
            <a:fillRect/>
          </a:stretch>
        </p:blipFill>
        <p:spPr>
          <a:xfrm>
            <a:off x="6083935" y="1131570"/>
            <a:ext cx="2453640" cy="2647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3"/>
          <a:stretch>
            <a:fillRect/>
          </a:stretch>
        </p:blipFill>
        <p:spPr>
          <a:xfrm>
            <a:off x="3911600" y="1131570"/>
            <a:ext cx="4858385" cy="3308350"/>
          </a:xfrm>
          <a:prstGeom prst="rect">
            <a:avLst/>
          </a:prstGeom>
        </p:spPr>
      </p:pic>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108897" y="731146"/>
            <a:ext cx="8790561" cy="398780"/>
          </a:xfrm>
          <a:prstGeom prst="rect">
            <a:avLst/>
          </a:prstGeom>
          <a:noFill/>
        </p:spPr>
        <p:txBody>
          <a:bodyPr wrap="square" rtlCol="0">
            <a:spAutoFit/>
          </a:bodyPr>
          <a:lstStyle/>
          <a:p>
            <a:r>
              <a:rPr lang="zh-CN" altLang="en-US" sz="20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与其他情绪识别模型对比：</a:t>
            </a:r>
          </a:p>
        </p:txBody>
      </p:sp>
      <p:sp>
        <p:nvSpPr>
          <p:cNvPr id="9" name="矩形 8"/>
          <p:cNvSpPr/>
          <p:nvPr/>
        </p:nvSpPr>
        <p:spPr>
          <a:xfrm>
            <a:off x="4065905" y="1870710"/>
            <a:ext cx="4615180" cy="26924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065905" y="2132330"/>
            <a:ext cx="4615180" cy="85280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 name="直接箭头连接符 11"/>
          <p:cNvCxnSpPr>
            <a:stCxn id="9" idx="1"/>
            <a:endCxn id="15" idx="3"/>
          </p:cNvCxnSpPr>
          <p:nvPr/>
        </p:nvCxnSpPr>
        <p:spPr>
          <a:xfrm flipH="1" flipV="1">
            <a:off x="3036570" y="1876425"/>
            <a:ext cx="1029335" cy="1289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5" name="文本框 14"/>
          <p:cNvSpPr txBox="1"/>
          <p:nvPr/>
        </p:nvSpPr>
        <p:spPr>
          <a:xfrm>
            <a:off x="955993" y="1707515"/>
            <a:ext cx="2080260" cy="337185"/>
          </a:xfrm>
          <a:prstGeom prst="rect">
            <a:avLst/>
          </a:prstGeom>
          <a:noFill/>
        </p:spPr>
        <p:txBody>
          <a:bodyPr wrap="square" rtlCol="0" anchor="t">
            <a:spAutoFit/>
          </a:bodyPr>
          <a:lstStyle/>
          <a:p>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传统的机器学习模型</a:t>
            </a:r>
          </a:p>
        </p:txBody>
      </p:sp>
      <p:sp>
        <p:nvSpPr>
          <p:cNvPr id="16" name="文本框 15"/>
          <p:cNvSpPr txBox="1"/>
          <p:nvPr/>
        </p:nvSpPr>
        <p:spPr>
          <a:xfrm>
            <a:off x="524193" y="2234565"/>
            <a:ext cx="2943860" cy="337185"/>
          </a:xfrm>
          <a:prstGeom prst="rect">
            <a:avLst/>
          </a:prstGeom>
          <a:noFill/>
        </p:spPr>
        <p:txBody>
          <a:bodyPr wrap="square" rtlCol="0" anchor="t">
            <a:spAutoFit/>
          </a:bodyPr>
          <a:lstStyle/>
          <a:p>
            <a:pPr algn="ctr">
              <a:buClrTx/>
              <a:buSzTx/>
              <a:buFontTx/>
            </a:pP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或单向</a:t>
            </a: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的模型</a:t>
            </a:r>
          </a:p>
        </p:txBody>
      </p:sp>
      <p:cxnSp>
        <p:nvCxnSpPr>
          <p:cNvPr id="18" name="直接箭头连接符 17"/>
          <p:cNvCxnSpPr>
            <a:stCxn id="7" idx="1"/>
            <a:endCxn id="16" idx="3"/>
          </p:cNvCxnSpPr>
          <p:nvPr/>
        </p:nvCxnSpPr>
        <p:spPr>
          <a:xfrm flipH="1" flipV="1">
            <a:off x="3468370" y="2403475"/>
            <a:ext cx="597535" cy="1555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625475" y="3288665"/>
            <a:ext cx="2741295" cy="583565"/>
          </a:xfrm>
          <a:prstGeom prst="rect">
            <a:avLst/>
          </a:prstGeom>
          <a:noFill/>
        </p:spPr>
        <p:txBody>
          <a:bodyPr wrap="square" rtlCol="0" anchor="t">
            <a:spAutoFit/>
          </a:bodyPr>
          <a:lstStyle/>
          <a:p>
            <a:pPr algn="l">
              <a:buClrTx/>
              <a:buSzTx/>
              <a:buFontTx/>
            </a:pP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或</a:t>
            </a:r>
          </a:p>
          <a:p>
            <a:pPr algn="l">
              <a:buClrTx/>
              <a:buSzTx/>
              <a:buFontTx/>
            </a:pP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Transformer+SSM</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的模型</a:t>
            </a:r>
          </a:p>
        </p:txBody>
      </p:sp>
      <p:sp>
        <p:nvSpPr>
          <p:cNvPr id="20" name="矩形 19"/>
          <p:cNvSpPr/>
          <p:nvPr/>
        </p:nvSpPr>
        <p:spPr>
          <a:xfrm>
            <a:off x="4065905" y="3414395"/>
            <a:ext cx="4615180" cy="67373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 name="直接箭头连接符 20"/>
          <p:cNvCxnSpPr>
            <a:stCxn id="20" idx="1"/>
            <a:endCxn id="19" idx="3"/>
          </p:cNvCxnSpPr>
          <p:nvPr/>
        </p:nvCxnSpPr>
        <p:spPr>
          <a:xfrm flipH="1" flipV="1">
            <a:off x="3366770" y="3580765"/>
            <a:ext cx="699135" cy="1708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029018" y="2761615"/>
            <a:ext cx="1934210" cy="337185"/>
          </a:xfrm>
          <a:prstGeom prst="rect">
            <a:avLst/>
          </a:prstGeom>
          <a:noFill/>
        </p:spPr>
        <p:txBody>
          <a:bodyPr wrap="square" rtlCol="0" anchor="t">
            <a:spAutoFit/>
          </a:bodyPr>
          <a:lstStyle/>
          <a:p>
            <a:pPr algn="l">
              <a:buClrTx/>
              <a:buSzTx/>
              <a:buFontTx/>
            </a:pP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基于</a:t>
            </a: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GNN</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的模型</a:t>
            </a:r>
          </a:p>
        </p:txBody>
      </p:sp>
      <p:sp>
        <p:nvSpPr>
          <p:cNvPr id="8" name="矩形 7"/>
          <p:cNvSpPr/>
          <p:nvPr/>
        </p:nvSpPr>
        <p:spPr>
          <a:xfrm>
            <a:off x="4065905" y="2992755"/>
            <a:ext cx="4615180" cy="43116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箭头连接符 12"/>
          <p:cNvCxnSpPr>
            <a:stCxn id="8" idx="1"/>
            <a:endCxn id="2" idx="3"/>
          </p:cNvCxnSpPr>
          <p:nvPr/>
        </p:nvCxnSpPr>
        <p:spPr>
          <a:xfrm flipH="1" flipV="1">
            <a:off x="2963545" y="2930525"/>
            <a:ext cx="1102360" cy="2781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7" name="矩形 16"/>
          <p:cNvSpPr/>
          <p:nvPr/>
        </p:nvSpPr>
        <p:spPr>
          <a:xfrm flipV="1">
            <a:off x="4065905" y="4084320"/>
            <a:ext cx="4624705" cy="28003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2" name="直接箭头连接符 21"/>
          <p:cNvCxnSpPr>
            <a:stCxn id="17" idx="1"/>
            <a:endCxn id="23" idx="3"/>
          </p:cNvCxnSpPr>
          <p:nvPr/>
        </p:nvCxnSpPr>
        <p:spPr>
          <a:xfrm flipH="1">
            <a:off x="2404745" y="4224020"/>
            <a:ext cx="1661160" cy="69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1587818" y="4062095"/>
            <a:ext cx="816610" cy="337185"/>
          </a:xfrm>
          <a:prstGeom prst="rect">
            <a:avLst/>
          </a:prstGeom>
          <a:noFill/>
        </p:spPr>
        <p:txBody>
          <a:bodyPr wrap="square" rtlCol="0" anchor="t">
            <a:spAutoFit/>
          </a:bodyPr>
          <a:lstStyle/>
          <a:p>
            <a:pPr algn="l">
              <a:buClrTx/>
              <a:buSzTx/>
              <a:buFontTx/>
            </a:pP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SOTA</a:t>
            </a:r>
          </a:p>
        </p:txBody>
      </p:sp>
      <p:sp>
        <p:nvSpPr>
          <p:cNvPr id="25" name="文本框 24"/>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实验</a:t>
            </a:r>
          </a:p>
        </p:txBody>
      </p:sp>
      <p:sp>
        <p:nvSpPr>
          <p:cNvPr id="14" name="文本框 13">
            <a:extLst>
              <a:ext uri="{FF2B5EF4-FFF2-40B4-BE49-F238E27FC236}">
                <a16:creationId xmlns:a16="http://schemas.microsoft.com/office/drawing/2014/main" id="{D4A8AA6A-3FBD-8DCF-3B2D-E9B4BA99A69F}"/>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p:bldP spid="16" grpId="1"/>
      <p:bldP spid="19" grpId="0"/>
      <p:bldP spid="19" grpId="1"/>
      <p:bldP spid="20" grpId="0" animBg="1"/>
      <p:bldP spid="20" grpId="1" animBg="1"/>
      <p:bldP spid="2" grpId="0"/>
      <p:bldP spid="2" grpId="1"/>
      <p:bldP spid="8" grpId="0" animBg="1"/>
      <p:bldP spid="8" grpId="1" animBg="1"/>
      <p:bldP spid="17" grpId="0" animBg="1"/>
      <p:bldP spid="17" grpId="1" animBg="1"/>
      <p:bldP spid="23" grpId="0"/>
      <p:bldP spid="2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233357" y="771786"/>
            <a:ext cx="8790561" cy="398780"/>
          </a:xfrm>
          <a:prstGeom prst="rect">
            <a:avLst/>
          </a:prstGeom>
          <a:noFill/>
        </p:spPr>
        <p:txBody>
          <a:bodyPr wrap="square" rtlCol="0">
            <a:spAutoFit/>
          </a:bodyPr>
          <a:lstStyle/>
          <a:p>
            <a:r>
              <a:rPr lang="zh-CN" altLang="en-US" sz="20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与其他</a:t>
            </a:r>
            <a:r>
              <a:rPr lang="en-US" altLang="zh-CN" sz="20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TTA</a:t>
            </a:r>
            <a:r>
              <a:rPr lang="zh-CN" altLang="en-US" sz="20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方法对比：</a:t>
            </a:r>
          </a:p>
        </p:txBody>
      </p:sp>
      <p:pic>
        <p:nvPicPr>
          <p:cNvPr id="5" name="图片 4"/>
          <p:cNvPicPr>
            <a:picLocks noChangeAspect="1"/>
          </p:cNvPicPr>
          <p:nvPr/>
        </p:nvPicPr>
        <p:blipFill>
          <a:blip r:embed="rId3"/>
          <a:stretch>
            <a:fillRect/>
          </a:stretch>
        </p:blipFill>
        <p:spPr>
          <a:xfrm>
            <a:off x="2483485" y="1276350"/>
            <a:ext cx="6534785" cy="1657985"/>
          </a:xfrm>
          <a:prstGeom prst="rect">
            <a:avLst/>
          </a:prstGeom>
        </p:spPr>
      </p:pic>
      <p:sp>
        <p:nvSpPr>
          <p:cNvPr id="9" name="文本框 8"/>
          <p:cNvSpPr txBox="1"/>
          <p:nvPr/>
        </p:nvSpPr>
        <p:spPr>
          <a:xfrm>
            <a:off x="5818766" y="1058888"/>
            <a:ext cx="936104" cy="307777"/>
          </a:xfrm>
          <a:prstGeom prst="rect">
            <a:avLst/>
          </a:prstGeom>
          <a:noFill/>
        </p:spPr>
        <p:txBody>
          <a:bodyPr wrap="square" rtlCol="0">
            <a:spAutoFit/>
          </a:bodyPr>
          <a:lstStyle/>
          <a:p>
            <a:r>
              <a:rPr lang="en-US" altLang="zh-CN" sz="1400"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DEAP</a:t>
            </a:r>
            <a:endParaRPr lang="zh-CN" altLang="en-US" sz="2000"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6"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6" name="矩形 15"/>
          <p:cNvSpPr/>
          <p:nvPr/>
        </p:nvSpPr>
        <p:spPr>
          <a:xfrm>
            <a:off x="2536825" y="1890395"/>
            <a:ext cx="590550" cy="761365"/>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 name="直接箭头连接符 19"/>
          <p:cNvCxnSpPr>
            <a:stCxn id="16" idx="1"/>
            <a:endCxn id="21" idx="3"/>
          </p:cNvCxnSpPr>
          <p:nvPr/>
        </p:nvCxnSpPr>
        <p:spPr>
          <a:xfrm flipH="1">
            <a:off x="2101215" y="2271395"/>
            <a:ext cx="43561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67360" y="2102485"/>
            <a:ext cx="1633855" cy="337185"/>
          </a:xfrm>
          <a:prstGeom prst="rect">
            <a:avLst/>
          </a:prstGeom>
          <a:noFill/>
        </p:spPr>
        <p:txBody>
          <a:bodyPr wrap="square" rtlCol="0" anchor="t">
            <a:spAutoFit/>
          </a:bodyPr>
          <a:lstStyle/>
          <a:p>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我们的</a:t>
            </a:r>
            <a:r>
              <a:rPr lang="en-US" altLang="zh-CN"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TTA</a:t>
            </a:r>
            <a:r>
              <a:rPr lang="zh-CN" altLang="en-US" sz="16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sym typeface="+mn-ea"/>
              </a:rPr>
              <a:t>方法</a:t>
            </a:r>
          </a:p>
        </p:txBody>
      </p:sp>
      <p:sp>
        <p:nvSpPr>
          <p:cNvPr id="22" name="矩形 21"/>
          <p:cNvSpPr/>
          <p:nvPr/>
        </p:nvSpPr>
        <p:spPr>
          <a:xfrm flipV="1">
            <a:off x="4356100" y="2644140"/>
            <a:ext cx="4624705" cy="2120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1042988" y="2931795"/>
            <a:ext cx="816610" cy="337185"/>
          </a:xfrm>
          <a:prstGeom prst="rect">
            <a:avLst/>
          </a:prstGeom>
          <a:noFill/>
        </p:spPr>
        <p:txBody>
          <a:bodyPr wrap="square" rtlCol="0" anchor="t">
            <a:spAutoFit/>
          </a:bodyPr>
          <a:lstStyle/>
          <a:p>
            <a:pPr algn="l">
              <a:buClrTx/>
              <a:buSzTx/>
              <a:buFontTx/>
            </a:pPr>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SOTA</a:t>
            </a:r>
          </a:p>
        </p:txBody>
      </p:sp>
      <p:pic>
        <p:nvPicPr>
          <p:cNvPr id="7" name="图片 6"/>
          <p:cNvPicPr>
            <a:picLocks noChangeAspect="1"/>
          </p:cNvPicPr>
          <p:nvPr/>
        </p:nvPicPr>
        <p:blipFill>
          <a:blip r:embed="rId6"/>
          <a:stretch>
            <a:fillRect/>
          </a:stretch>
        </p:blipFill>
        <p:spPr>
          <a:xfrm>
            <a:off x="2483485" y="3038475"/>
            <a:ext cx="6535420" cy="1664970"/>
          </a:xfrm>
          <a:prstGeom prst="rect">
            <a:avLst/>
          </a:prstGeom>
        </p:spPr>
      </p:pic>
      <p:cxnSp>
        <p:nvCxnSpPr>
          <p:cNvPr id="23" name="直接箭头连接符 22"/>
          <p:cNvCxnSpPr>
            <a:stCxn id="22" idx="1"/>
            <a:endCxn id="24" idx="3"/>
          </p:cNvCxnSpPr>
          <p:nvPr/>
        </p:nvCxnSpPr>
        <p:spPr>
          <a:xfrm flipH="1">
            <a:off x="1859915" y="2750185"/>
            <a:ext cx="2496185" cy="3505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矩形 9"/>
          <p:cNvSpPr/>
          <p:nvPr/>
        </p:nvSpPr>
        <p:spPr>
          <a:xfrm flipV="1">
            <a:off x="2536825" y="4371975"/>
            <a:ext cx="6515735" cy="212090"/>
          </a:xfrm>
          <a:prstGeom prst="rect">
            <a:avLst/>
          </a:prstGeom>
          <a:noFill/>
          <a:ln w="508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箭头连接符 12"/>
          <p:cNvCxnSpPr>
            <a:stCxn id="10" idx="1"/>
            <a:endCxn id="24" idx="3"/>
          </p:cNvCxnSpPr>
          <p:nvPr/>
        </p:nvCxnSpPr>
        <p:spPr>
          <a:xfrm flipH="1" flipV="1">
            <a:off x="1859915" y="3100705"/>
            <a:ext cx="676910" cy="13773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5436235" y="2856230"/>
            <a:ext cx="1701165" cy="306705"/>
          </a:xfrm>
          <a:prstGeom prst="rect">
            <a:avLst/>
          </a:prstGeom>
          <a:noFill/>
        </p:spPr>
        <p:txBody>
          <a:bodyPr wrap="square" rtlCol="0" anchor="t">
            <a:spAutoFit/>
          </a:bodyPr>
          <a:lstStyle/>
          <a:p>
            <a:r>
              <a:rPr lang="en-US" altLang="zh-CN" sz="1400"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MAHNOB-HCI</a:t>
            </a:r>
          </a:p>
        </p:txBody>
      </p:sp>
      <p:sp>
        <p:nvSpPr>
          <p:cNvPr id="8" name="文本框 7"/>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实验</a:t>
            </a:r>
          </a:p>
        </p:txBody>
      </p:sp>
      <p:sp>
        <p:nvSpPr>
          <p:cNvPr id="12" name="文本框 11">
            <a:extLst>
              <a:ext uri="{FF2B5EF4-FFF2-40B4-BE49-F238E27FC236}">
                <a16:creationId xmlns:a16="http://schemas.microsoft.com/office/drawing/2014/main" id="{65271731-A91F-E3AD-15D6-991D32EFB9C6}"/>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22" grpId="0" bldLvl="0" animBg="1"/>
      <p:bldP spid="22" grpId="1" animBg="1"/>
      <p:bldP spid="24" grpId="0"/>
      <p:bldP spid="24" grpId="1"/>
      <p:bldP spid="10" grpId="0" bldLvl="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251520" y="1192128"/>
            <a:ext cx="8369309" cy="2891790"/>
          </a:xfrm>
          <a:prstGeom prst="rect">
            <a:avLst/>
          </a:prstGeom>
          <a:noFill/>
        </p:spPr>
        <p:txBody>
          <a:bodyPr wrap="square" rtlCol="0">
            <a:spAutoFit/>
          </a:bodyPr>
          <a:lstStyle/>
          <a:p>
            <a:pPr>
              <a:lnSpc>
                <a:spcPts val="2400"/>
              </a:lnSpc>
              <a:spcBef>
                <a:spcPts val="600"/>
              </a:spcBef>
              <a:buClr>
                <a:srgbClr val="00B050"/>
              </a:buClr>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贡献</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本文提出了一种基于</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TTA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的多模态</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BiMamba</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网络用于情感识别。</a:t>
            </a:r>
          </a:p>
          <a:p>
            <a:pPr marL="285750" indent="-285750">
              <a:spcBef>
                <a:spcPts val="600"/>
              </a:spcBef>
              <a:buClr>
                <a:srgbClr val="00B050"/>
              </a:buClr>
              <a:buFont typeface="Wingdings" panose="05000000000000000000" pitchFamily="2" charset="2"/>
              <a:buChar char="u"/>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该网络能有效捕捉多模态生理信号的模态内依赖关系和模态间关联性。</a:t>
            </a:r>
          </a:p>
          <a:p>
            <a:pPr marL="285750" indent="-285750">
              <a:spcBef>
                <a:spcPts val="600"/>
              </a:spcBef>
              <a:buClr>
                <a:srgbClr val="00B050"/>
              </a:buClr>
              <a:buFont typeface="Wingdings" panose="05000000000000000000" pitchFamily="2" charset="2"/>
              <a:buChar char="u"/>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由两级熵样本筛选和跨模态互信息共享构成的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TTA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机制，有效缓解了多模态数据缺失导致的分布偏移放大带来的负面影响。</a:t>
            </a:r>
          </a:p>
          <a:p>
            <a:pPr marL="285750" indent="-285750">
              <a:spcBef>
                <a:spcPts val="600"/>
              </a:spcBef>
              <a:buClr>
                <a:srgbClr val="00B050"/>
              </a:buClr>
              <a:buFont typeface="Wingdings" panose="05000000000000000000" pitchFamily="2" charset="2"/>
              <a:buChar char="u"/>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实验结果表明，我们的模型取得了业界领先水平的性能表现。</a:t>
            </a:r>
          </a:p>
          <a:p>
            <a:pPr algn="l">
              <a:lnSpc>
                <a:spcPts val="2400"/>
              </a:lnSpc>
              <a:spcBef>
                <a:spcPts val="600"/>
              </a:spcBef>
              <a:buClr>
                <a:srgbClr val="00B050"/>
              </a:buClr>
              <a:buSzTx/>
              <a:buFontTx/>
              <a:buNone/>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展望：</a:t>
            </a:r>
          </a:p>
          <a:p>
            <a:pPr marL="285750" indent="-285750">
              <a:spcBef>
                <a:spcPts val="600"/>
              </a:spcBef>
              <a:buClr>
                <a:srgbClr val="00B050"/>
              </a:buClr>
              <a:buFont typeface="Wingdings" panose="05000000000000000000" pitchFamily="2" charset="2"/>
              <a:buChar char="u"/>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我们将进一步拓展</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BiM- TTA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的应用范围，将其应用于更广泛的生理分析任务，包括睡眠阶段分类和运动意象分析。</a:t>
            </a:r>
          </a:p>
        </p:txBody>
      </p:sp>
      <p:cxnSp>
        <p:nvCxnSpPr>
          <p:cNvPr id="4" name="直接连接符 3"/>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5" name="文本框 4"/>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结论</a:t>
            </a:r>
          </a:p>
        </p:txBody>
      </p:sp>
      <p:sp>
        <p:nvSpPr>
          <p:cNvPr id="2" name="文本框 1">
            <a:extLst>
              <a:ext uri="{FF2B5EF4-FFF2-40B4-BE49-F238E27FC236}">
                <a16:creationId xmlns:a16="http://schemas.microsoft.com/office/drawing/2014/main" id="{C71AF27B-A0B6-FE93-E652-8AD4735228F9}"/>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3275856" y="2163440"/>
            <a:ext cx="2160240" cy="768350"/>
          </a:xfrm>
          <a:prstGeom prst="rect">
            <a:avLst/>
          </a:prstGeom>
          <a:noFill/>
        </p:spPr>
        <p:txBody>
          <a:bodyPr wrap="square" rtlCol="0">
            <a:spAutoFit/>
          </a:bodyPr>
          <a:lstStyle/>
          <a:p>
            <a:pPr algn="ctr"/>
            <a:r>
              <a:rPr lang="zh-CN" altLang="en-US" sz="4400" b="1" dirty="0">
                <a:solidFill>
                  <a:srgbClr val="112F70"/>
                </a:solidFill>
                <a:effectLst/>
                <a:latin typeface="微软雅黑" panose="020B0503020204020204" pitchFamily="34" charset="-122"/>
                <a:ea typeface="微软雅黑" panose="020B0503020204020204" pitchFamily="34" charset="-122"/>
                <a:cs typeface="Times New Roman" panose="02020603050405020304" pitchFamily="18" charset="0"/>
              </a:rPr>
              <a:t>谢谢</a:t>
            </a:r>
            <a:r>
              <a:rPr lang="en-US" altLang="zh-CN" sz="4400" b="1" dirty="0">
                <a:solidFill>
                  <a:srgbClr val="112F7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4400" b="1" dirty="0">
              <a:solidFill>
                <a:srgbClr val="112F7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 name="直接连接符 2"/>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9327" y="915670"/>
            <a:ext cx="6179185" cy="1398905"/>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情绪识别</a:t>
            </a:r>
          </a:p>
          <a:p>
            <a:pPr>
              <a:spcBef>
                <a:spcPts val="600"/>
              </a:spcBef>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传统机器学习方法</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p>
          <a:p>
            <a:pPr marL="285750" indent="-285750">
              <a:spcBef>
                <a:spcPts val="6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支持向量机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SVM</a:t>
            </a:r>
          </a:p>
          <a:p>
            <a:pPr marL="285750" indent="-285750">
              <a:spcBef>
                <a:spcPts val="6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它们严重依赖专家知识，受特征设计和选择的限制</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9525" y="2618740"/>
            <a:ext cx="8927465" cy="1677670"/>
          </a:xfrm>
          <a:prstGeom prst="rect">
            <a:avLst/>
          </a:prstGeom>
          <a:noFill/>
        </p:spPr>
        <p:txBody>
          <a:bodyPr wrap="square" rtlCol="0">
            <a:noAutofit/>
          </a:bodyPr>
          <a:lstStyle/>
          <a:p>
            <a:pPr>
              <a:spcBef>
                <a:spcPts val="600"/>
              </a:spcBef>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深度学习方法</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p>
          <a:p>
            <a:pPr marL="285750" indent="-285750">
              <a:spcBef>
                <a:spcPts val="600"/>
              </a:spcBef>
              <a:buClr>
                <a:srgbClr val="00B050"/>
              </a:buClr>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单模态</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SST-EmotionNet, TSception</a:t>
            </a:r>
          </a:p>
          <a:p>
            <a:pPr marL="285750" indent="-285750">
              <a:spcBef>
                <a:spcPts val="600"/>
              </a:spcBef>
              <a:buClr>
                <a:srgbClr val="00B050"/>
              </a:buClr>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sym typeface="+mn-ea"/>
              </a:rPr>
              <a:t>多模态</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mn-ea"/>
              </a:rPr>
              <a:t>the residual LSTM network, the Neurophysiological Transformer,  </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sym typeface="+mn-ea"/>
              </a:rPr>
              <a:t>GJFusion</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等</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现有情感识别方法</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依赖传统骨干网络</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，这类网络难以建模长距离依赖关系和跨模态关联，且鲜少解决模态缺失问题。</a:t>
            </a: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9" name="文本框 8"/>
          <p:cNvSpPr txBox="1"/>
          <p:nvPr/>
        </p:nvSpPr>
        <p:spPr>
          <a:xfrm>
            <a:off x="108205" y="51307"/>
            <a:ext cx="3960440"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相关工作</a:t>
            </a:r>
          </a:p>
        </p:txBody>
      </p:sp>
      <p:pic>
        <p:nvPicPr>
          <p:cNvPr id="10" name="图片 9"/>
          <p:cNvPicPr>
            <a:picLocks noChangeAspect="1"/>
          </p:cNvPicPr>
          <p:nvPr/>
        </p:nvPicPr>
        <p:blipFill>
          <a:blip r:embed="rId5"/>
          <a:srcRect r="17739"/>
          <a:stretch>
            <a:fillRect/>
          </a:stretch>
        </p:blipFill>
        <p:spPr>
          <a:xfrm>
            <a:off x="6227981" y="1183640"/>
            <a:ext cx="1728470" cy="1435100"/>
          </a:xfrm>
          <a:prstGeom prst="rect">
            <a:avLst/>
          </a:prstGeom>
        </p:spPr>
      </p:pic>
      <p:sp>
        <p:nvSpPr>
          <p:cNvPr id="11" name="文本框 10"/>
          <p:cNvSpPr txBox="1"/>
          <p:nvPr/>
        </p:nvSpPr>
        <p:spPr>
          <a:xfrm>
            <a:off x="7982482" y="1615122"/>
            <a:ext cx="837990" cy="27559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支持向量</a:t>
            </a:r>
            <a:endParaRPr lang="en-US" altLang="zh-CN" sz="12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66A4B93-8285-44FC-B090-E0402C65277C}"/>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93" y="699750"/>
            <a:ext cx="8712968" cy="398780"/>
          </a:xfrm>
          <a:prstGeom prst="rect">
            <a:avLst/>
          </a:prstGeom>
          <a:noFill/>
        </p:spPr>
        <p:txBody>
          <a:bodyPr wrap="square">
            <a:spAutoFit/>
          </a:bodyPr>
          <a:lstStyle/>
          <a:p>
            <a:pPr lvl="0">
              <a:defRPr/>
            </a:pPr>
            <a:r>
              <a:rPr kumimoji="0" lang="zh-CN" altLang="en-US"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r>
              <a:rPr kumimoji="0" lang="en-US" altLang="zh-CN"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如何有效地同时建模生理信号模态内长程依赖和模态间相关性？</a:t>
            </a:r>
            <a:endParaRPr lang="en-US" altLang="zh-CN" b="1" i="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p:cNvSpPr txBox="1"/>
          <p:nvPr/>
        </p:nvSpPr>
        <p:spPr>
          <a:xfrm>
            <a:off x="-11430" y="1431925"/>
            <a:ext cx="5001260" cy="368300"/>
          </a:xfrm>
          <a:prstGeom prst="rect">
            <a:avLst/>
          </a:prstGeom>
          <a:noFill/>
        </p:spPr>
        <p:txBody>
          <a:bodyPr wrap="square" rtlCol="0">
            <a:spAutoFit/>
          </a:bodyPr>
          <a:lstStyle/>
          <a:p>
            <a:pPr>
              <a:spcBef>
                <a:spcPts val="600"/>
              </a:spcBef>
            </a:pPr>
            <a:r>
              <a:rPr lang="en-US" altLang="zh-CN"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挑战</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模态内长程依赖</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 </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7" name="文本框 6"/>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动机</a:t>
            </a:r>
            <a:r>
              <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 &amp; </a:t>
            </a:r>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挑战</a:t>
            </a:r>
          </a:p>
        </p:txBody>
      </p:sp>
      <p:pic>
        <p:nvPicPr>
          <p:cNvPr id="10" name="图片 9"/>
          <p:cNvPicPr>
            <a:picLocks noChangeAspect="1"/>
          </p:cNvPicPr>
          <p:nvPr/>
        </p:nvPicPr>
        <p:blipFill>
          <a:blip r:embed="rId5"/>
          <a:stretch>
            <a:fillRect/>
          </a:stretch>
        </p:blipFill>
        <p:spPr>
          <a:xfrm>
            <a:off x="3572656" y="2614087"/>
            <a:ext cx="2235591" cy="1705926"/>
          </a:xfrm>
          <a:prstGeom prst="rect">
            <a:avLst/>
          </a:prstGeom>
        </p:spPr>
      </p:pic>
      <p:pic>
        <p:nvPicPr>
          <p:cNvPr id="12" name="图片 11"/>
          <p:cNvPicPr>
            <a:picLocks noChangeAspect="1"/>
          </p:cNvPicPr>
          <p:nvPr/>
        </p:nvPicPr>
        <p:blipFill>
          <a:blip r:embed="rId6"/>
          <a:srcRect b="7560"/>
          <a:stretch>
            <a:fillRect/>
          </a:stretch>
        </p:blipFill>
        <p:spPr>
          <a:xfrm>
            <a:off x="6851766" y="2329681"/>
            <a:ext cx="1765935" cy="2307885"/>
          </a:xfrm>
          <a:prstGeom prst="rect">
            <a:avLst/>
          </a:prstGeom>
        </p:spPr>
      </p:pic>
      <p:sp>
        <p:nvSpPr>
          <p:cNvPr id="13" name="文本框 12"/>
          <p:cNvSpPr txBox="1"/>
          <p:nvPr/>
        </p:nvSpPr>
        <p:spPr>
          <a:xfrm>
            <a:off x="6206490" y="1779905"/>
            <a:ext cx="2937510" cy="58356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基于</a:t>
            </a:r>
            <a:r>
              <a:rPr lang="en-US" altLang="zh-CN"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Transformer</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的神经网络</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缺乏显式的时序筛选能力。</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mn-ea"/>
              </a:rPr>
              <a:t> </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4" name="文本框 13"/>
          <p:cNvSpPr txBox="1"/>
          <p:nvPr/>
        </p:nvSpPr>
        <p:spPr>
          <a:xfrm>
            <a:off x="3227705" y="1779905"/>
            <a:ext cx="3056890" cy="58356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基于</a:t>
            </a:r>
            <a:r>
              <a:rPr lang="en-US" altLang="zh-CN"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CNN</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sym typeface="+mn-ea"/>
              </a:rPr>
              <a:t>的神经网络</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mn-ea"/>
              </a:rPr>
              <a:t>难以捕获关键的长程时间信息。</a:t>
            </a:r>
          </a:p>
        </p:txBody>
      </p:sp>
      <p:pic>
        <p:nvPicPr>
          <p:cNvPr id="2" name="图片 1" descr="ChatGPT Image 2025年11月4日 17_13_41"/>
          <p:cNvPicPr>
            <a:picLocks noChangeAspect="1"/>
          </p:cNvPicPr>
          <p:nvPr/>
        </p:nvPicPr>
        <p:blipFill>
          <a:blip r:embed="rId7"/>
          <a:srcRect r="3961" b="13582"/>
          <a:stretch>
            <a:fillRect/>
          </a:stretch>
        </p:blipFill>
        <p:spPr>
          <a:xfrm>
            <a:off x="252095" y="2914015"/>
            <a:ext cx="2710180" cy="1533525"/>
          </a:xfrm>
          <a:prstGeom prst="rect">
            <a:avLst/>
          </a:prstGeom>
        </p:spPr>
      </p:pic>
      <p:sp>
        <p:nvSpPr>
          <p:cNvPr id="3" name="文本框 2"/>
          <p:cNvSpPr txBox="1"/>
          <p:nvPr/>
        </p:nvSpPr>
        <p:spPr>
          <a:xfrm>
            <a:off x="2540" y="1779905"/>
            <a:ext cx="3303270" cy="829945"/>
          </a:xfrm>
          <a:prstGeom prst="rect">
            <a:avLst/>
          </a:prstGeom>
          <a:noFill/>
        </p:spPr>
        <p:txBody>
          <a:bodyPr wrap="square" rtlCol="0" anchor="t">
            <a:spAutoFit/>
          </a:bodyPr>
          <a:lstStyle/>
          <a:p>
            <a:pPr marL="285750" indent="-285750">
              <a:spcBef>
                <a:spcPts val="600"/>
              </a:spcBef>
              <a:buClr>
                <a:srgbClr val="00B050"/>
              </a:buClr>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情感相关生理信号的长程依赖性体现在</a:t>
            </a:r>
            <a:r>
              <a:rPr lang="zh-CN" altLang="en-US" sz="1600" u="sng" dirty="0">
                <a:latin typeface="微软雅黑" panose="020B0503020204020204" pitchFamily="34" charset="-122"/>
                <a:ea typeface="微软雅黑" panose="020B0503020204020204" pitchFamily="34" charset="-122"/>
                <a:sym typeface="+mn-ea"/>
              </a:rPr>
              <a:t>情绪变化的渐进累积性</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1" name="文本框 10">
            <a:extLst>
              <a:ext uri="{FF2B5EF4-FFF2-40B4-BE49-F238E27FC236}">
                <a16:creationId xmlns:a16="http://schemas.microsoft.com/office/drawing/2014/main" id="{5F4FA4FA-FBC1-4502-1E78-8DA7A9A9FFEF}"/>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连接符 14"/>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11430" y="1431925"/>
            <a:ext cx="8963660" cy="1353185"/>
          </a:xfrm>
          <a:prstGeom prst="rect">
            <a:avLst/>
          </a:prstGeom>
          <a:noFill/>
        </p:spPr>
        <p:txBody>
          <a:bodyPr wrap="square" rtlCol="0">
            <a:spAutoFit/>
          </a:bodyPr>
          <a:lstStyle/>
          <a:p>
            <a:pPr>
              <a:spcBef>
                <a:spcPts val="600"/>
              </a:spcBef>
              <a:buClr>
                <a:srgbClr val="00B050"/>
              </a:buClr>
            </a:pPr>
            <a:r>
              <a:rPr lang="en-US" altLang="zh-CN"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挑战</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1.2: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模态间相关性</a:t>
            </a:r>
            <a:r>
              <a:rPr lang="en-US" altLang="zh-CN" b="1" dirty="0">
                <a:solidFill>
                  <a:srgbClr val="00B0F0"/>
                </a:solidFill>
                <a:latin typeface="微软雅黑" panose="020B0503020204020204" pitchFamily="34" charset="-122"/>
                <a:ea typeface="微软雅黑" panose="020B0503020204020204" pitchFamily="34" charset="-122"/>
                <a:sym typeface="+mn-ea"/>
              </a:rPr>
              <a:t>:</a:t>
            </a:r>
            <a:endParaRPr lang="en-US" altLang="zh-CN" b="1" dirty="0">
              <a:solidFill>
                <a:srgbClr val="00B0F0"/>
              </a:solidFill>
              <a:latin typeface="微软雅黑" panose="020B0503020204020204" pitchFamily="34" charset="-122"/>
              <a:ea typeface="微软雅黑" panose="020B0503020204020204" pitchFamily="34" charset="-122"/>
            </a:endParaRPr>
          </a:p>
          <a:p>
            <a:pPr marL="285750" indent="-285750">
              <a:spcBef>
                <a:spcPts val="600"/>
              </a:spcBef>
              <a:buClr>
                <a:srgbClr val="00B050"/>
              </a:buCl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不同模态的响应方式明显地体现了它们之间的相关性。</a:t>
            </a:r>
          </a:p>
          <a:p>
            <a:pPr marL="285750" indent="-285750">
              <a:spcBef>
                <a:spcPts val="600"/>
              </a:spcBef>
              <a:buClr>
                <a:srgbClr val="00B050"/>
              </a:buClr>
              <a:buFont typeface="Wingdings" panose="05000000000000000000" pitchFamily="2" charset="2"/>
              <a:buChar char="u"/>
            </a:pPr>
            <a:r>
              <a:rPr lang="zh-CN" altLang="en-US" sz="1800" u="sng" dirty="0">
                <a:latin typeface="微软雅黑" panose="020B0503020204020204" pitchFamily="34" charset="-122"/>
                <a:ea typeface="微软雅黑" panose="020B0503020204020204" pitchFamily="34" charset="-122"/>
                <a:cs typeface="Times New Roman" panose="02020603050405020304" pitchFamily="18" charset="0"/>
              </a:rPr>
              <a:t>基于 Transformer 的网络</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无法通过成对的通道级交互来充分刻画特征间的关系，因此难以建模高阶相关性。其根本原因在于注意力机制中</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缺乏显式的全局状态变量</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p>
        </p:txBody>
      </p:sp>
      <p:cxnSp>
        <p:nvCxnSpPr>
          <p:cNvPr id="6" name="直接连接符 5"/>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pic>
        <p:nvPicPr>
          <p:cNvPr id="13" name="图片 12"/>
          <p:cNvPicPr>
            <a:picLocks noChangeAspect="1"/>
          </p:cNvPicPr>
          <p:nvPr/>
        </p:nvPicPr>
        <p:blipFill>
          <a:blip r:embed="rId5"/>
          <a:stretch>
            <a:fillRect/>
          </a:stretch>
        </p:blipFill>
        <p:spPr>
          <a:xfrm>
            <a:off x="833400" y="3133725"/>
            <a:ext cx="7477200" cy="1537729"/>
          </a:xfrm>
          <a:prstGeom prst="rect">
            <a:avLst/>
          </a:prstGeom>
        </p:spPr>
      </p:pic>
      <p:sp>
        <p:nvSpPr>
          <p:cNvPr id="2" name="文本框 1"/>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动机</a:t>
            </a:r>
            <a:r>
              <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 &amp; </a:t>
            </a:r>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挑战</a:t>
            </a:r>
          </a:p>
        </p:txBody>
      </p:sp>
      <p:sp>
        <p:nvSpPr>
          <p:cNvPr id="3" name="文本框 2"/>
          <p:cNvSpPr txBox="1"/>
          <p:nvPr/>
        </p:nvSpPr>
        <p:spPr>
          <a:xfrm>
            <a:off x="-193" y="699750"/>
            <a:ext cx="8712968" cy="398780"/>
          </a:xfrm>
          <a:prstGeom prst="rect">
            <a:avLst/>
          </a:prstGeom>
          <a:noFill/>
        </p:spPr>
        <p:txBody>
          <a:bodyPr wrap="square">
            <a:spAutoFit/>
          </a:bodyPr>
          <a:lstStyle/>
          <a:p>
            <a:pPr lvl="0">
              <a:defRPr/>
            </a:pPr>
            <a:r>
              <a:rPr kumimoji="0" lang="zh-CN" altLang="en-US"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r>
              <a:rPr kumimoji="0" lang="en-US" altLang="zh-CN"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en-US" altLang="zh-CN" sz="2000" b="1" i="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如何有效地同时建模生理信号模态内长程依赖和模态间相关性？</a:t>
            </a:r>
            <a:endParaRPr lang="en-US" altLang="zh-CN" b="1" i="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763FB3B-B026-F0F5-3442-7C8CE81CDC12}"/>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147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0" y="1375410"/>
            <a:ext cx="9153525" cy="998855"/>
          </a:xfrm>
          <a:prstGeom prst="rect">
            <a:avLst/>
          </a:prstGeom>
          <a:noFill/>
        </p:spPr>
        <p:txBody>
          <a:bodyPr wrap="square" rtlCol="0">
            <a:spAutoFit/>
          </a:bodyPr>
          <a:lstStyle/>
          <a:p>
            <a:pPr lvl="0" indent="0">
              <a:spcBef>
                <a:spcPts val="600"/>
              </a:spcBef>
              <a:buClr>
                <a:srgbClr val="00B050"/>
              </a:buClr>
              <a:buFont typeface="Wingdings" panose="05000000000000000000" pitchFamily="2" charset="2"/>
              <a:buNone/>
              <a:defRPr/>
            </a:pPr>
            <a:r>
              <a:rPr lang="en-US" altLang="zh-CN" b="1" i="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多模态缺失数据</a:t>
            </a:r>
            <a:r>
              <a:rPr lang="en-US" altLang="zh-CN" b="1" dirty="0">
                <a:solidFill>
                  <a:srgbClr val="00B0F0"/>
                </a:solidFill>
                <a:latin typeface="微软雅黑" panose="020B0503020204020204" pitchFamily="34" charset="-122"/>
                <a:ea typeface="微软雅黑" panose="020B0503020204020204" pitchFamily="34" charset="-122"/>
                <a:sym typeface="+mn-ea"/>
              </a:rPr>
              <a:t>:</a:t>
            </a:r>
            <a:endParaRPr lang="en-US" altLang="zh-CN" b="1" dirty="0">
              <a:solidFill>
                <a:srgbClr val="00B0F0"/>
              </a:solidFill>
              <a:latin typeface="微软雅黑" panose="020B0503020204020204" pitchFamily="34" charset="-122"/>
              <a:ea typeface="微软雅黑" panose="020B0503020204020204" pitchFamily="34" charset="-122"/>
            </a:endParaRPr>
          </a:p>
          <a:p>
            <a:pPr marL="285750" lvl="0" indent="-285750">
              <a:spcBef>
                <a:spcPts val="600"/>
              </a:spcBef>
              <a:buClr>
                <a:srgbClr val="00B050"/>
              </a:buClr>
              <a:buFont typeface="Wingdings" panose="05000000000000000000" pitchFamily="2" charset="2"/>
              <a:buChar char="u"/>
              <a:defRPr/>
            </a:pPr>
            <a:r>
              <a:rPr lang="zh-CN" altLang="en-US" b="0" i="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在采集与情绪相关的生理信号时，不可控因素可能导致传感器滑动或接触不良，从而在不同程度上造成</a:t>
            </a:r>
            <a:r>
              <a:rPr lang="zh-CN" altLang="en-US" b="1" i="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多模态信号采集的不完整</a:t>
            </a:r>
            <a:r>
              <a:rPr lang="zh-CN" altLang="en-US" b="0" i="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p>
        </p:txBody>
      </p:sp>
      <p:cxnSp>
        <p:nvCxnSpPr>
          <p:cNvPr id="8" name="直接连接符 7"/>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0" y="699770"/>
            <a:ext cx="8947785" cy="398780"/>
          </a:xfrm>
          <a:prstGeom prst="rect">
            <a:avLst/>
          </a:prstGeom>
          <a:noFill/>
        </p:spPr>
        <p:txBody>
          <a:bodyPr wrap="square">
            <a:spAutoFit/>
          </a:bodyPr>
          <a:lstStyle/>
          <a:p>
            <a:pPr lvl="0">
              <a:spcBef>
                <a:spcPts val="600"/>
              </a:spcBef>
              <a:defRPr/>
            </a:pPr>
            <a:r>
              <a:rPr kumimoji="0" lang="zh-CN" altLang="en-US"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r>
              <a:rPr kumimoji="0" lang="en-US" altLang="zh-CN"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如何减轻多模态情绪相关的生理信号缺失对模型的影响</a:t>
            </a:r>
            <a:r>
              <a:rPr lang="en-US" altLang="zh-CN"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p>
        </p:txBody>
      </p:sp>
      <p:cxnSp>
        <p:nvCxnSpPr>
          <p:cNvPr id="5" name="直接连接符 4"/>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9"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pic>
        <p:nvPicPr>
          <p:cNvPr id="3" name="图片 2"/>
          <p:cNvPicPr>
            <a:picLocks noChangeAspect="1"/>
          </p:cNvPicPr>
          <p:nvPr/>
        </p:nvPicPr>
        <p:blipFill>
          <a:blip r:embed="rId5"/>
          <a:srcRect l="1891" b="17017"/>
          <a:stretch>
            <a:fillRect/>
          </a:stretch>
        </p:blipFill>
        <p:spPr>
          <a:xfrm>
            <a:off x="827088" y="3219450"/>
            <a:ext cx="7477125" cy="1434465"/>
          </a:xfrm>
          <a:prstGeom prst="rect">
            <a:avLst/>
          </a:prstGeom>
        </p:spPr>
      </p:pic>
      <p:sp>
        <p:nvSpPr>
          <p:cNvPr id="6" name="文本框 5"/>
          <p:cNvSpPr txBox="1"/>
          <p:nvPr/>
        </p:nvSpPr>
        <p:spPr>
          <a:xfrm>
            <a:off x="0" y="2571750"/>
            <a:ext cx="9134475" cy="368300"/>
          </a:xfrm>
          <a:prstGeom prst="rect">
            <a:avLst/>
          </a:prstGeom>
          <a:noFill/>
        </p:spPr>
        <p:txBody>
          <a:bodyPr wrap="square" rtlCol="0" anchor="t">
            <a:spAutoFit/>
          </a:bodyPr>
          <a:lstStyle/>
          <a:p>
            <a:pPr marL="285750" lvl="0" indent="-285750">
              <a:spcBef>
                <a:spcPts val="600"/>
              </a:spcBef>
              <a:buClr>
                <a:srgbClr val="00B050"/>
              </a:buClr>
              <a:buFont typeface="Wingdings" panose="05000000000000000000" pitchFamily="2" charset="2"/>
              <a:buChar char="u"/>
              <a:defRPr/>
            </a:pPr>
            <a:r>
              <a:rPr lang="zh-CN" altLang="en-US"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这种不可避免的缺失数据会加剧生理数据中的分布偏移。</a:t>
            </a:r>
          </a:p>
        </p:txBody>
      </p:sp>
      <p:sp>
        <p:nvSpPr>
          <p:cNvPr id="12" name="文本框 11"/>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动机</a:t>
            </a:r>
            <a:r>
              <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 &amp; </a:t>
            </a:r>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挑战</a:t>
            </a:r>
          </a:p>
        </p:txBody>
      </p:sp>
      <p:sp>
        <p:nvSpPr>
          <p:cNvPr id="11" name="文本框 10">
            <a:extLst>
              <a:ext uri="{FF2B5EF4-FFF2-40B4-BE49-F238E27FC236}">
                <a16:creationId xmlns:a16="http://schemas.microsoft.com/office/drawing/2014/main" id="{A9357394-1696-83DA-B577-0F5B28BEAD2F}"/>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51"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5" name="矩形 4"/>
          <p:cNvSpPr/>
          <p:nvPr/>
        </p:nvSpPr>
        <p:spPr>
          <a:xfrm>
            <a:off x="395651" y="846202"/>
            <a:ext cx="8496889" cy="369332"/>
          </a:xfrm>
          <a:prstGeom prst="rect">
            <a:avLst/>
          </a:prstGeom>
        </p:spPr>
        <p:txBody>
          <a:bodyPr wrap="square">
            <a:spAutoFit/>
          </a:bodyPr>
          <a:lstStyle/>
          <a:p>
            <a:pPr lvl="0">
              <a:spcBef>
                <a:spcPts val="600"/>
              </a:spcBef>
              <a:defRPr/>
            </a:pPr>
            <a:r>
              <a:rPr lang="en-US" altLang="zh-CN" b="1"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BiM</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-TTA: A Multimodal BiMamba Network with Test-Time Adaptation </a:t>
            </a:r>
            <a:endParaRPr kumimoji="0" lang="en-US" altLang="zh-CN" sz="18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2"/>
          <p:cNvSpPr>
            <a:spLocks noChangeArrowheads="1"/>
          </p:cNvSpPr>
          <p:nvPr/>
        </p:nvSpPr>
        <p:spPr bwMode="auto">
          <a:xfrm>
            <a:off x="6156176" y="1713052"/>
            <a:ext cx="295205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ts val="1900"/>
              </a:lnSpc>
              <a:spcBef>
                <a:spcPts val="300"/>
              </a:spcBef>
              <a:buClr>
                <a:srgbClr val="00B050"/>
              </a:buClr>
            </a:pPr>
            <a:r>
              <a:rPr lang="zh-CN" altLang="en-US" sz="16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贡献</a:t>
            </a:r>
            <a:r>
              <a:rPr lang="en-US" altLang="zh-CN" sz="16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marL="179705" indent="-179705">
              <a:lnSpc>
                <a:spcPts val="1900"/>
              </a:lnSpc>
              <a:spcBef>
                <a:spcPts val="300"/>
              </a:spcBef>
              <a:buClr>
                <a:srgbClr val="00B050"/>
              </a:buClr>
              <a:buFont typeface="Wingdings" panose="05000000000000000000" pitchFamily="2" charset="2"/>
              <a:buChar char="u"/>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多模态双向 Mamba 网络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用于建模模态内长程依赖关系和模态间相关性的</a:t>
            </a:r>
          </a:p>
          <a:p>
            <a:pPr marL="179705" indent="-179705">
              <a:lnSpc>
                <a:spcPts val="1900"/>
              </a:lnSpc>
              <a:spcBef>
                <a:spcPts val="300"/>
              </a:spcBef>
              <a:buClr>
                <a:srgbClr val="00B050"/>
              </a:buClr>
              <a:buFont typeface="Wingdings" panose="05000000000000000000" pitchFamily="2" charset="2"/>
              <a:buChar char="u"/>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多模态 TTA</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用于缓解因多模态数据缺失导致的分布偏移放大对模型性能的负面影响</a:t>
            </a:r>
          </a:p>
          <a:p>
            <a:pPr marL="179705" indent="-179705">
              <a:lnSpc>
                <a:spcPts val="1900"/>
              </a:lnSpc>
              <a:spcBef>
                <a:spcPts val="300"/>
              </a:spcBef>
              <a:buClr>
                <a:srgbClr val="00B050"/>
              </a:buClr>
              <a:buFont typeface="Wingdings" panose="05000000000000000000" pitchFamily="2" charset="2"/>
              <a:buChar char="u"/>
            </a:pP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SOTA </a:t>
            </a:r>
            <a:r>
              <a:rPr lang="zh-CN" altLang="en-US"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性能</a:t>
            </a:r>
            <a:r>
              <a:rPr lang="en-US" altLang="zh-CN" sz="16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在两个公开的多模态生理信号数据集上</a:t>
            </a:r>
          </a:p>
        </p:txBody>
      </p:sp>
      <p:pic>
        <p:nvPicPr>
          <p:cNvPr id="15" name="图片 14"/>
          <p:cNvPicPr>
            <a:picLocks noChangeAspect="1"/>
          </p:cNvPicPr>
          <p:nvPr/>
        </p:nvPicPr>
        <p:blipFill>
          <a:blip r:embed="rId3"/>
          <a:stretch>
            <a:fillRect/>
          </a:stretch>
        </p:blipFill>
        <p:spPr>
          <a:xfrm>
            <a:off x="121389" y="1275715"/>
            <a:ext cx="6106795" cy="3316605"/>
          </a:xfrm>
          <a:prstGeom prst="rect">
            <a:avLst/>
          </a:prstGeom>
        </p:spPr>
      </p:pic>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1" name="文本框 10"/>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B04F9D-6EEB-6AB1-4931-C29E41400D9B}"/>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1619885" y="1419622"/>
            <a:ext cx="5184140" cy="1368425"/>
          </a:xfrm>
          <a:prstGeom prst="rect">
            <a:avLst/>
          </a:prstGeom>
          <a:solidFill>
            <a:schemeClr val="tx2">
              <a:lumMod val="20000"/>
              <a:lumOff val="80000"/>
              <a:alpha val="4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691640" y="2282587"/>
            <a:ext cx="5052060"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解决</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1.1: </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模态内双向</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Mamba</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模块</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p>
        </p:txBody>
      </p:sp>
      <p:cxnSp>
        <p:nvCxnSpPr>
          <p:cNvPr id="8" name="直接连接符 7"/>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405" y="51435"/>
            <a:ext cx="1211580" cy="545465"/>
          </a:xfrm>
          <a:prstGeom prst="rect">
            <a:avLst/>
          </a:prstGeom>
        </p:spPr>
      </p:pic>
      <p:sp>
        <p:nvSpPr>
          <p:cNvPr id="18" name="矩形 17"/>
          <p:cNvSpPr/>
          <p:nvPr/>
        </p:nvSpPr>
        <p:spPr>
          <a:xfrm>
            <a:off x="1619885" y="2932192"/>
            <a:ext cx="5184140" cy="1368425"/>
          </a:xfrm>
          <a:prstGeom prst="rect">
            <a:avLst/>
          </a:prstGeom>
          <a:solidFill>
            <a:schemeClr val="tx2">
              <a:lumMod val="20000"/>
              <a:lumOff val="80000"/>
              <a:alpha val="4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1691640" y="3783727"/>
            <a:ext cx="5109845" cy="36830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解决</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1.2: </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模态间双向</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Mamba</a:t>
            </a:r>
            <a:r>
              <a:rPr lang="zh-CN" altLang="en-US"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模块</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p>
        </p:txBody>
      </p:sp>
      <p:sp>
        <p:nvSpPr>
          <p:cNvPr id="3" name="燕尾形箭头 2"/>
          <p:cNvSpPr/>
          <p:nvPr/>
        </p:nvSpPr>
        <p:spPr>
          <a:xfrm rot="5400000">
            <a:off x="3739833" y="2036009"/>
            <a:ext cx="234950" cy="154305"/>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1691640" y="3050302"/>
            <a:ext cx="4572000" cy="368300"/>
          </a:xfrm>
          <a:prstGeom prst="rect">
            <a:avLst/>
          </a:prstGeom>
          <a:noFill/>
        </p:spPr>
        <p:txBody>
          <a:bodyPr wrap="square" rtlCol="0" anchor="t">
            <a:spAutoFit/>
          </a:bodyPr>
          <a:lstStyle/>
          <a:p>
            <a:pPr>
              <a:spcBef>
                <a:spcPts val="600"/>
              </a:spcBef>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挑战</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1.2: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模态间相关性</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p>
        </p:txBody>
      </p:sp>
      <p:sp>
        <p:nvSpPr>
          <p:cNvPr id="14" name="燕尾形箭头 13"/>
          <p:cNvSpPr/>
          <p:nvPr/>
        </p:nvSpPr>
        <p:spPr>
          <a:xfrm rot="5400000">
            <a:off x="3739833" y="3548177"/>
            <a:ext cx="234950" cy="154305"/>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193" y="699750"/>
            <a:ext cx="8712968" cy="398780"/>
          </a:xfrm>
          <a:prstGeom prst="rect">
            <a:avLst/>
          </a:prstGeom>
          <a:noFill/>
        </p:spPr>
        <p:txBody>
          <a:bodyPr wrap="square">
            <a:spAutoFit/>
          </a:bodyPr>
          <a:lstStyle/>
          <a:p>
            <a:pPr lvl="0">
              <a:defRPr/>
            </a:pPr>
            <a:r>
              <a:rPr kumimoji="0" lang="zh-CN" altLang="en-US"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r>
              <a:rPr kumimoji="0" lang="en-US" altLang="zh-CN" sz="2000" b="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如何有效地同时建模生理信号模态内长程依赖和模态间相关性？</a:t>
            </a:r>
            <a:endParaRPr lang="en-US" altLang="zh-CN"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1691640" y="1504077"/>
            <a:ext cx="5001260" cy="368300"/>
          </a:xfrm>
          <a:prstGeom prst="rect">
            <a:avLst/>
          </a:prstGeom>
          <a:noFill/>
        </p:spPr>
        <p:txBody>
          <a:bodyPr wrap="square" rtlCol="0">
            <a:spAutoFit/>
          </a:bodyPr>
          <a:lstStyle/>
          <a:p>
            <a:pPr>
              <a:spcBef>
                <a:spcPts val="600"/>
              </a:spcBef>
            </a:pP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挑战</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模态内长程依赖</a:t>
            </a:r>
            <a:r>
              <a:rPr lang="en-US" altLang="zh-CN"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 </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8B460D8E-25A6-9B79-A85F-BD4A89C1C255}"/>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9144000" cy="516445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539750" y="1131570"/>
            <a:ext cx="2738755" cy="3455670"/>
          </a:xfrm>
          <a:prstGeom prst="rect">
            <a:avLst/>
          </a:prstGeom>
        </p:spPr>
      </p:pic>
      <p:cxnSp>
        <p:nvCxnSpPr>
          <p:cNvPr id="7" name="直接连接符 6"/>
          <p:cNvCxnSpPr/>
          <p:nvPr/>
        </p:nvCxnSpPr>
        <p:spPr>
          <a:xfrm flipV="1">
            <a:off x="0" y="4731990"/>
            <a:ext cx="9144000" cy="32618"/>
          </a:xfrm>
          <a:prstGeom prst="line">
            <a:avLst/>
          </a:prstGeom>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0" y="699770"/>
            <a:ext cx="7357110" cy="906780"/>
          </a:xfrm>
          <a:prstGeom prst="rect">
            <a:avLst/>
          </a:prstGeom>
          <a:noFill/>
        </p:spPr>
        <p:txBody>
          <a:bodyPr wrap="square" rtlCol="0" anchor="t">
            <a:spAutoFit/>
          </a:bodyPr>
          <a:lstStyle/>
          <a:p>
            <a:pPr indent="0">
              <a:spcBef>
                <a:spcPts val="600"/>
              </a:spcBef>
              <a:buClr>
                <a:srgbClr val="00B050"/>
              </a:buClr>
              <a:buFont typeface="Wingdings" panose="05000000000000000000" pitchFamily="2" charset="2"/>
              <a:buNone/>
              <a:defRPr/>
            </a:pPr>
            <a:r>
              <a:rPr lang="en-US" altLang="zh-CN" sz="2400" b="1"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 BiMamba:</a:t>
            </a:r>
            <a:endParaRPr lang="en-US" altLang="zh-CN" sz="2400" b="1" dirty="0">
              <a:solidFill>
                <a:srgbClr val="00B0F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Bef>
                <a:spcPts val="600"/>
              </a:spcBef>
              <a:buClr>
                <a:srgbClr val="00B050"/>
              </a:buClr>
              <a:buFont typeface="Wingdings" panose="05000000000000000000" pitchFamily="2" charset="2"/>
              <a:buChar char="u"/>
              <a:defRPr/>
            </a:pPr>
            <a:endParaRPr lang="en-US" altLang="zh-CN" sz="2400" b="1" noProof="0" dirty="0">
              <a:ln>
                <a:noFill/>
              </a:ln>
              <a:solidFill>
                <a:srgbClr val="00B0F0"/>
              </a:solidFill>
              <a:effectLst/>
              <a:highlight>
                <a:srgbClr val="FFFF00"/>
              </a:highligh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3" name="矩形 12"/>
          <p:cNvSpPr/>
          <p:nvPr/>
        </p:nvSpPr>
        <p:spPr>
          <a:xfrm>
            <a:off x="2267585" y="2949575"/>
            <a:ext cx="930910" cy="147193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连接符 10"/>
          <p:cNvCxnSpPr/>
          <p:nvPr/>
        </p:nvCxnSpPr>
        <p:spPr>
          <a:xfrm flipV="1">
            <a:off x="0" y="627133"/>
            <a:ext cx="9144000" cy="32618"/>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2405" y="51435"/>
            <a:ext cx="1211580" cy="545465"/>
          </a:xfrm>
          <a:prstGeom prst="rect">
            <a:avLst/>
          </a:prstGeom>
        </p:spPr>
      </p:pic>
      <p:sp>
        <p:nvSpPr>
          <p:cNvPr id="15" name="文本框 14"/>
          <p:cNvSpPr txBox="1"/>
          <p:nvPr/>
        </p:nvSpPr>
        <p:spPr>
          <a:xfrm>
            <a:off x="107950" y="51435"/>
            <a:ext cx="4627245" cy="583565"/>
          </a:xfrm>
          <a:prstGeom prst="rect">
            <a:avLst/>
          </a:prstGeom>
          <a:noFill/>
        </p:spPr>
        <p:txBody>
          <a:bodyPr wrap="square" rtlCol="0">
            <a:spAutoFit/>
          </a:bodyPr>
          <a:lstStyle/>
          <a:p>
            <a:r>
              <a:rPr lang="zh-CN" altLang="en-US" sz="32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方法</a:t>
            </a:r>
          </a:p>
        </p:txBody>
      </p:sp>
      <p:sp>
        <p:nvSpPr>
          <p:cNvPr id="3" name="矩形 2"/>
          <p:cNvSpPr/>
          <p:nvPr/>
        </p:nvSpPr>
        <p:spPr>
          <a:xfrm>
            <a:off x="711835" y="2301240"/>
            <a:ext cx="1746250" cy="2207895"/>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611505" y="1224915"/>
            <a:ext cx="1646555" cy="984250"/>
          </a:xfrm>
          <a:prstGeom prst="rect">
            <a:avLst/>
          </a:prstGeom>
          <a:noFill/>
          <a:ln>
            <a:solidFill>
              <a:srgbClr val="FF0000"/>
            </a:solidFill>
          </a:ln>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3342005" y="796925"/>
            <a:ext cx="5597525" cy="836930"/>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en-US" altLang="zh-CN"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门控机制</a:t>
            </a:r>
            <a:r>
              <a:rPr lang="zh-CN" altLang="en-US" sz="16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：自适应地为特征分配权重，以突出与情绪相关的信息，同时抑制噪声和冗余。</a:t>
            </a:r>
          </a:p>
        </p:txBody>
      </p:sp>
      <p:sp>
        <p:nvSpPr>
          <p:cNvPr id="20" name="文本框 19"/>
          <p:cNvSpPr txBox="1"/>
          <p:nvPr/>
        </p:nvSpPr>
        <p:spPr>
          <a:xfrm>
            <a:off x="3342005" y="2073275"/>
            <a:ext cx="5807710" cy="810260"/>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en-US" altLang="zh-CN"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状态空间建模</a:t>
            </a:r>
            <a:r>
              <a:rPr lang="zh-CN" altLang="en-US" sz="16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：从前向和后向两个方向建模时间依赖关系，从而捕获更丰富的上下文动态特征。</a:t>
            </a:r>
          </a:p>
        </p:txBody>
      </p:sp>
      <p:sp>
        <p:nvSpPr>
          <p:cNvPr id="21" name="文本框 20"/>
          <p:cNvSpPr txBox="1"/>
          <p:nvPr/>
        </p:nvSpPr>
        <p:spPr>
          <a:xfrm>
            <a:off x="3342005" y="3581400"/>
            <a:ext cx="5807710" cy="548005"/>
          </a:xfrm>
          <a:prstGeom prst="rect">
            <a:avLst/>
          </a:prstGeom>
          <a:noFill/>
        </p:spPr>
        <p:txBody>
          <a:bodyPr wrap="square" rtlCol="0" anchor="t">
            <a:noAutofit/>
          </a:bodyPr>
          <a:lstStyle/>
          <a:p>
            <a:pPr marL="285750" lvl="0" indent="-285750">
              <a:spcBef>
                <a:spcPts val="600"/>
              </a:spcBef>
              <a:buClr>
                <a:srgbClr val="00B050"/>
              </a:buClr>
              <a:buFont typeface="Wingdings" panose="05000000000000000000" pitchFamily="2" charset="2"/>
              <a:buChar char="u"/>
              <a:defRPr/>
            </a:pPr>
            <a:r>
              <a:rPr lang="en-US" altLang="zh-CN" sz="16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3</a:t>
            </a:r>
            <a:r>
              <a:rPr lang="en-US" altLang="zh-CN"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600" b="1"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线性投影与残差连接</a:t>
            </a:r>
            <a:r>
              <a:rPr lang="zh-CN" altLang="en-US" sz="16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：用于融合双向特征并稳定训练过程。</a:t>
            </a:r>
          </a:p>
        </p:txBody>
      </p:sp>
      <p:pic>
        <p:nvPicPr>
          <p:cNvPr id="22" name="图片 21"/>
          <p:cNvPicPr>
            <a:picLocks noChangeAspect="1"/>
          </p:cNvPicPr>
          <p:nvPr/>
        </p:nvPicPr>
        <p:blipFill>
          <a:blip r:embed="rId6"/>
          <a:stretch>
            <a:fillRect/>
          </a:stretch>
        </p:blipFill>
        <p:spPr>
          <a:xfrm>
            <a:off x="5333683" y="1696720"/>
            <a:ext cx="1824355" cy="313690"/>
          </a:xfrm>
          <a:prstGeom prst="rect">
            <a:avLst/>
          </a:prstGeom>
        </p:spPr>
      </p:pic>
      <p:pic>
        <p:nvPicPr>
          <p:cNvPr id="23" name="图片 22"/>
          <p:cNvPicPr>
            <a:picLocks noChangeAspect="1"/>
          </p:cNvPicPr>
          <p:nvPr/>
        </p:nvPicPr>
        <p:blipFill>
          <a:blip r:embed="rId7"/>
          <a:stretch>
            <a:fillRect/>
          </a:stretch>
        </p:blipFill>
        <p:spPr>
          <a:xfrm>
            <a:off x="4358640" y="2946400"/>
            <a:ext cx="4061460" cy="572135"/>
          </a:xfrm>
          <a:prstGeom prst="rect">
            <a:avLst/>
          </a:prstGeom>
        </p:spPr>
      </p:pic>
      <p:pic>
        <p:nvPicPr>
          <p:cNvPr id="24" name="图片 23"/>
          <p:cNvPicPr>
            <a:picLocks noChangeAspect="1"/>
          </p:cNvPicPr>
          <p:nvPr/>
        </p:nvPicPr>
        <p:blipFill>
          <a:blip r:embed="rId8"/>
          <a:stretch>
            <a:fillRect/>
          </a:stretch>
        </p:blipFill>
        <p:spPr>
          <a:xfrm>
            <a:off x="4791710" y="4192270"/>
            <a:ext cx="3004185" cy="528320"/>
          </a:xfrm>
          <a:prstGeom prst="rect">
            <a:avLst/>
          </a:prstGeom>
        </p:spPr>
      </p:pic>
      <p:sp>
        <p:nvSpPr>
          <p:cNvPr id="2" name="文本框 1"/>
          <p:cNvSpPr txBox="1"/>
          <p:nvPr/>
        </p:nvSpPr>
        <p:spPr>
          <a:xfrm>
            <a:off x="2915920" y="2499995"/>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1</a:t>
            </a:r>
          </a:p>
        </p:txBody>
      </p:sp>
      <p:sp>
        <p:nvSpPr>
          <p:cNvPr id="5" name="文本框 4"/>
          <p:cNvSpPr txBox="1"/>
          <p:nvPr/>
        </p:nvSpPr>
        <p:spPr>
          <a:xfrm>
            <a:off x="179070" y="3364230"/>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2</a:t>
            </a:r>
          </a:p>
        </p:txBody>
      </p:sp>
      <p:sp>
        <p:nvSpPr>
          <p:cNvPr id="8" name="文本框 7"/>
          <p:cNvSpPr txBox="1"/>
          <p:nvPr/>
        </p:nvSpPr>
        <p:spPr>
          <a:xfrm>
            <a:off x="157480" y="1224915"/>
            <a:ext cx="382270" cy="521970"/>
          </a:xfrm>
          <a:prstGeom prst="rect">
            <a:avLst/>
          </a:prstGeom>
          <a:noFill/>
        </p:spPr>
        <p:txBody>
          <a:bodyPr wrap="square" rtlCol="0" anchor="t">
            <a:spAutoFit/>
          </a:bodyPr>
          <a:lstStyle/>
          <a:p>
            <a:r>
              <a:rPr lang="en-US" altLang="zh-CN" sz="2800" b="1" dirty="0">
                <a:solidFill>
                  <a:srgbClr val="FF0000"/>
                </a:solidFill>
                <a:effectLst/>
                <a:latin typeface="Times New Roman" panose="02020603050405020304" pitchFamily="18" charset="0"/>
                <a:cs typeface="Times New Roman" panose="02020603050405020304" pitchFamily="18" charset="0"/>
                <a:sym typeface="+mn-ea"/>
              </a:rPr>
              <a:t>3</a:t>
            </a:r>
          </a:p>
        </p:txBody>
      </p:sp>
      <p:sp>
        <p:nvSpPr>
          <p:cNvPr id="10" name="文本框 9">
            <a:extLst>
              <a:ext uri="{FF2B5EF4-FFF2-40B4-BE49-F238E27FC236}">
                <a16:creationId xmlns:a16="http://schemas.microsoft.com/office/drawing/2014/main" id="{2604A4DD-B7D7-5696-1B3C-6BE46D370D8D}"/>
              </a:ext>
            </a:extLst>
          </p:cNvPr>
          <p:cNvSpPr txBox="1"/>
          <p:nvPr/>
        </p:nvSpPr>
        <p:spPr>
          <a:xfrm>
            <a:off x="7445394" y="4804946"/>
            <a:ext cx="1578591" cy="338554"/>
          </a:xfrm>
          <a:prstGeom prst="rect">
            <a:avLst/>
          </a:prstGeom>
          <a:noFill/>
        </p:spPr>
        <p:txBody>
          <a:bodyPr wrap="square">
            <a:spAutoFit/>
          </a:bodyPr>
          <a:lstStyle/>
          <a:p>
            <a:r>
              <a:rPr lang="en-US" altLang="zh-CN" sz="1600" b="1" dirty="0" err="1">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NeurIPS</a:t>
            </a:r>
            <a:r>
              <a:rPr lang="en-US" altLang="zh-CN"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2025</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3" grpId="1" animBg="1"/>
      <p:bldP spid="6" grpId="0" animBg="1"/>
      <p:bldP spid="6" grpId="1" animBg="1"/>
      <p:bldP spid="19" grpId="0"/>
      <p:bldP spid="19" grpId="1"/>
      <p:bldP spid="20" grpId="0"/>
      <p:bldP spid="20" grpId="1"/>
      <p:bldP spid="21" grpId="0"/>
      <p:bldP spid="21" grpId="1"/>
      <p:bldP spid="5" grpId="0"/>
      <p:bldP spid="5" grpId="1"/>
      <p:bldP spid="8" grpId="0"/>
      <p:bldP spid="8"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毕业论文答辩PPT.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6692</Words>
  <Application>Microsoft Office PowerPoint</Application>
  <PresentationFormat>全屏显示(16:9)</PresentationFormat>
  <Paragraphs>295</Paragraphs>
  <Slides>23</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微软雅黑</vt:lpstr>
      <vt:lpstr>Arial</vt:lpstr>
      <vt:lpstr>Calibri</vt:lpstr>
      <vt:lpstr>Cambria Math</vt:lpstr>
      <vt:lpstr>Open Sans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毕业论文答辩PPT.p</dc:title>
  <dc:creator/>
  <cp:lastModifiedBy/>
  <cp:revision>87</cp:revision>
  <dcterms:created xsi:type="dcterms:W3CDTF">2017-04-17T14:29:00Z</dcterms:created>
  <dcterms:modified xsi:type="dcterms:W3CDTF">2025-11-23T12:27:44Z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66CA222D04AF41319FE81B81688B4CFA_12</vt:lpwstr>
  </property>
  <property fmtid="{D5CDD505-2E9C-101B-9397-08002B2CF9AE}" pid="3" name="KSOProductBuildVer">
    <vt:lpwstr>2052-12.1.0.23542</vt:lpwstr>
  </property>
</Properties>
</file>